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96E1-A06F-4D3C-B8BD-EBC25EE89295}" type="datetimeFigureOut">
              <a:rPr lang="fr-FR" smtClean="0"/>
              <a:pPr/>
              <a:t>18/06/2020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35D4B-788D-447B-ACDF-EBB86044F4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96E1-A06F-4D3C-B8BD-EBC25EE89295}" type="datetimeFigureOut">
              <a:rPr lang="fr-FR" smtClean="0"/>
              <a:pPr/>
              <a:t>18/06/2020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35D4B-788D-447B-ACDF-EBB86044F4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96E1-A06F-4D3C-B8BD-EBC25EE89295}" type="datetimeFigureOut">
              <a:rPr lang="fr-FR" smtClean="0"/>
              <a:pPr/>
              <a:t>18/06/2020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35D4B-788D-447B-ACDF-EBB86044F4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96E1-A06F-4D3C-B8BD-EBC25EE89295}" type="datetimeFigureOut">
              <a:rPr lang="fr-FR" smtClean="0"/>
              <a:pPr/>
              <a:t>18/06/2020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35D4B-788D-447B-ACDF-EBB86044F4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96E1-A06F-4D3C-B8BD-EBC25EE89295}" type="datetimeFigureOut">
              <a:rPr lang="fr-FR" smtClean="0"/>
              <a:pPr/>
              <a:t>18/06/2020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35D4B-788D-447B-ACDF-EBB86044F4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96E1-A06F-4D3C-B8BD-EBC25EE89295}" type="datetimeFigureOut">
              <a:rPr lang="fr-FR" smtClean="0"/>
              <a:pPr/>
              <a:t>18/06/2020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35D4B-788D-447B-ACDF-EBB86044F4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96E1-A06F-4D3C-B8BD-EBC25EE89295}" type="datetimeFigureOut">
              <a:rPr lang="fr-FR" smtClean="0"/>
              <a:pPr/>
              <a:t>18/06/2020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35D4B-788D-447B-ACDF-EBB86044F4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96E1-A06F-4D3C-B8BD-EBC25EE89295}" type="datetimeFigureOut">
              <a:rPr lang="fr-FR" smtClean="0"/>
              <a:pPr/>
              <a:t>18/06/2020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35D4B-788D-447B-ACDF-EBB86044F4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96E1-A06F-4D3C-B8BD-EBC25EE89295}" type="datetimeFigureOut">
              <a:rPr lang="fr-FR" smtClean="0"/>
              <a:pPr/>
              <a:t>18/06/2020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35D4B-788D-447B-ACDF-EBB86044F4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96E1-A06F-4D3C-B8BD-EBC25EE89295}" type="datetimeFigureOut">
              <a:rPr lang="fr-FR" smtClean="0"/>
              <a:pPr/>
              <a:t>18/06/2020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35D4B-788D-447B-ACDF-EBB86044F4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96E1-A06F-4D3C-B8BD-EBC25EE89295}" type="datetimeFigureOut">
              <a:rPr lang="fr-FR" smtClean="0"/>
              <a:pPr/>
              <a:t>18/06/2020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35D4B-788D-447B-ACDF-EBB86044F4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A96E1-A06F-4D3C-B8BD-EBC25EE89295}" type="datetimeFigureOut">
              <a:rPr lang="fr-FR" smtClean="0"/>
              <a:pPr/>
              <a:t>18/06/2020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35D4B-788D-447B-ACDF-EBB86044F4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15.jpeg"/><Relationship Id="rId7" Type="http://schemas.openxmlformats.org/officeDocument/2006/relationships/image" Target="../media/image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11" Type="http://schemas.openxmlformats.org/officeDocument/2006/relationships/image" Target="../media/image19.jpeg"/><Relationship Id="rId5" Type="http://schemas.openxmlformats.org/officeDocument/2006/relationships/image" Target="../media/image17.jpeg"/><Relationship Id="rId10" Type="http://schemas.openxmlformats.org/officeDocument/2006/relationships/image" Target="../media/image12.jpeg"/><Relationship Id="rId4" Type="http://schemas.openxmlformats.org/officeDocument/2006/relationships/image" Target="../media/image16.jpeg"/><Relationship Id="rId9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vincent\Documents\%23COLLEGE_2019_2020\4eme_20192020\4_20192020_cours9_resistance_electrique\Video_explicative_multimetre\video_mesure_R_ohmmetre_2.avi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552" y="1772816"/>
            <a:ext cx="7772400" cy="1470025"/>
          </a:xfrm>
        </p:spPr>
        <p:txBody>
          <a:bodyPr>
            <a:noAutofit/>
          </a:bodyPr>
          <a:lstStyle/>
          <a:p>
            <a:r>
              <a:rPr lang="fr-FR" sz="4800" dirty="0" smtClean="0"/>
              <a:t/>
            </a:r>
            <a:br>
              <a:rPr lang="fr-FR" sz="4800" dirty="0" smtClean="0"/>
            </a:br>
            <a:r>
              <a:rPr lang="fr-FR" sz="4800" b="1" dirty="0" smtClean="0"/>
              <a:t>MESURE D’UNE VALEUR DE LA RESISTANCE</a:t>
            </a:r>
            <a:br>
              <a:rPr lang="fr-FR" sz="4800" b="1" dirty="0" smtClean="0"/>
            </a:br>
            <a:r>
              <a:rPr lang="fr-FR" sz="4800" b="1" dirty="0" smtClean="0"/>
              <a:t/>
            </a:r>
            <a:br>
              <a:rPr lang="fr-FR" sz="4800" b="1" dirty="0" smtClean="0"/>
            </a:br>
            <a:r>
              <a:rPr lang="fr-FR" sz="4800" b="1" dirty="0" smtClean="0"/>
              <a:t>A L’AIDE</a:t>
            </a:r>
            <a:br>
              <a:rPr lang="fr-FR" sz="4800" b="1" dirty="0" smtClean="0"/>
            </a:br>
            <a:r>
              <a:rPr lang="fr-FR" sz="4800" b="1" dirty="0" smtClean="0"/>
              <a:t> D’UN MULTIMETRE</a:t>
            </a:r>
            <a:br>
              <a:rPr lang="fr-FR" sz="4800" b="1" dirty="0" smtClean="0"/>
            </a:br>
            <a:r>
              <a:rPr lang="fr-FR" sz="4800" b="1" dirty="0" smtClean="0"/>
              <a:t/>
            </a:r>
            <a:br>
              <a:rPr lang="fr-FR" sz="4800" b="1" dirty="0" smtClean="0"/>
            </a:br>
            <a:r>
              <a:rPr lang="fr-FR" sz="4800" b="1" dirty="0" smtClean="0"/>
              <a:t>EN POSITION OHMMETRE</a:t>
            </a:r>
            <a:endParaRPr lang="fr-FR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ZoneTexte 18"/>
          <p:cNvSpPr txBox="1"/>
          <p:nvPr/>
        </p:nvSpPr>
        <p:spPr>
          <a:xfrm>
            <a:off x="827584" y="548680"/>
            <a:ext cx="7416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Etapes à suivre pour utiliser un multimètre en position ohmmètre: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395536" y="1484784"/>
            <a:ext cx="504056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Si par mégarde, tu positionnes le sélecteur sur le calibre 200 </a:t>
            </a:r>
            <a:r>
              <a:rPr lang="el-GR" sz="2000" dirty="0" smtClean="0"/>
              <a:t>Ω</a:t>
            </a:r>
            <a:r>
              <a:rPr lang="fr-FR" sz="2000" dirty="0" smtClean="0"/>
              <a:t>, l’ohmmètre effectue une mesure comprise:</a:t>
            </a:r>
          </a:p>
          <a:p>
            <a:endParaRPr lang="fr-FR" sz="2000" dirty="0"/>
          </a:p>
          <a:p>
            <a:r>
              <a:rPr lang="fr-FR" sz="2000" dirty="0" smtClean="0"/>
              <a:t> entre 0 et 200 ohms</a:t>
            </a:r>
            <a:endParaRPr lang="fr-FR" sz="2000" dirty="0"/>
          </a:p>
        </p:txBody>
      </p:sp>
      <p:sp>
        <p:nvSpPr>
          <p:cNvPr id="15" name="ZoneTexte 14"/>
          <p:cNvSpPr txBox="1"/>
          <p:nvPr/>
        </p:nvSpPr>
        <p:spPr>
          <a:xfrm>
            <a:off x="899592" y="3645024"/>
            <a:ext cx="4464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La valeur qui s’affiche est </a:t>
            </a:r>
            <a:endParaRPr lang="fr-FR" sz="2000" dirty="0"/>
          </a:p>
        </p:txBody>
      </p:sp>
      <p:sp>
        <p:nvSpPr>
          <p:cNvPr id="16" name="ZoneTexte 15"/>
          <p:cNvSpPr txBox="1"/>
          <p:nvPr/>
        </p:nvSpPr>
        <p:spPr>
          <a:xfrm>
            <a:off x="827584" y="4941168"/>
            <a:ext cx="48965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/>
              <a:t>Interprétation</a:t>
            </a:r>
            <a:r>
              <a:rPr lang="fr-FR" dirty="0" smtClean="0"/>
              <a:t>: </a:t>
            </a:r>
          </a:p>
          <a:p>
            <a:r>
              <a:rPr lang="fr-FR" dirty="0" smtClean="0"/>
              <a:t>La valeur de la mesure est supérieure au calibre (=valeur maximale 200).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5868144" y="4509120"/>
            <a:ext cx="28803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/>
              <a:t>Conduite à tenir</a:t>
            </a:r>
            <a:r>
              <a:rPr lang="fr-FR" dirty="0" smtClean="0"/>
              <a:t>:</a:t>
            </a:r>
          </a:p>
          <a:p>
            <a:r>
              <a:rPr lang="fr-FR" b="1" dirty="0" smtClean="0">
                <a:solidFill>
                  <a:srgbClr val="FF0000"/>
                </a:solidFill>
              </a:rPr>
              <a:t>Il faut rapidement positionner le sélecteur sur le calibre immédiatement supérieur 2 K</a:t>
            </a:r>
            <a:r>
              <a:rPr lang="el-GR" b="1" dirty="0" smtClean="0">
                <a:solidFill>
                  <a:srgbClr val="FF0000"/>
                </a:solidFill>
              </a:rPr>
              <a:t>Ω</a:t>
            </a:r>
            <a:r>
              <a:rPr lang="fr-FR" b="1" dirty="0" smtClean="0">
                <a:solidFill>
                  <a:srgbClr val="FF0000"/>
                </a:solidFill>
              </a:rPr>
              <a:t> pour ne pas endommager le multimètre.</a:t>
            </a:r>
            <a:endParaRPr lang="fr-FR" b="1" dirty="0">
              <a:solidFill>
                <a:srgbClr val="FF0000"/>
              </a:solidFill>
            </a:endParaRPr>
          </a:p>
        </p:txBody>
      </p:sp>
      <p:pic>
        <p:nvPicPr>
          <p:cNvPr id="13" name="Image 12" descr="image_pour_video_ohmetre_16.JPG"/>
          <p:cNvPicPr>
            <a:picLocks noChangeAspect="1"/>
          </p:cNvPicPr>
          <p:nvPr/>
        </p:nvPicPr>
        <p:blipFill>
          <a:blip r:embed="rId2" cstate="print"/>
          <a:srcRect l="79578"/>
          <a:stretch>
            <a:fillRect/>
          </a:stretch>
        </p:blipFill>
        <p:spPr>
          <a:xfrm>
            <a:off x="3275856" y="4149080"/>
            <a:ext cx="258713" cy="542925"/>
          </a:xfrm>
          <a:prstGeom prst="rect">
            <a:avLst/>
          </a:prstGeom>
        </p:spPr>
      </p:pic>
      <p:pic>
        <p:nvPicPr>
          <p:cNvPr id="11" name="Image 10" descr="image_pour_video_ohmetre_9_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72200" y="980728"/>
            <a:ext cx="2100139" cy="3303066"/>
          </a:xfrm>
          <a:prstGeom prst="rect">
            <a:avLst/>
          </a:prstGeom>
        </p:spPr>
      </p:pic>
      <p:cxnSp>
        <p:nvCxnSpPr>
          <p:cNvPr id="20" name="Connecteur droit avec flèche 19"/>
          <p:cNvCxnSpPr/>
          <p:nvPr/>
        </p:nvCxnSpPr>
        <p:spPr>
          <a:xfrm>
            <a:off x="3275856" y="2348880"/>
            <a:ext cx="4392488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image_pour_video_ohmetre_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1340768"/>
            <a:ext cx="1019175" cy="1819275"/>
          </a:xfrm>
          <a:prstGeom prst="rect">
            <a:avLst/>
          </a:prstGeom>
        </p:spPr>
      </p:pic>
      <p:pic>
        <p:nvPicPr>
          <p:cNvPr id="5" name="Image 4" descr="image_pour_video_ohmetre_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35696" y="1556792"/>
            <a:ext cx="971550" cy="1876425"/>
          </a:xfrm>
          <a:prstGeom prst="rect">
            <a:avLst/>
          </a:prstGeom>
        </p:spPr>
      </p:pic>
      <p:pic>
        <p:nvPicPr>
          <p:cNvPr id="6" name="Image 5" descr="image_pour_video_ohmetre_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47864" y="2204864"/>
            <a:ext cx="942975" cy="1857375"/>
          </a:xfrm>
          <a:prstGeom prst="rect">
            <a:avLst/>
          </a:prstGeom>
        </p:spPr>
      </p:pic>
      <p:pic>
        <p:nvPicPr>
          <p:cNvPr id="7" name="Image 6" descr="image_pour_video_ohmetre_8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4048" y="2420888"/>
            <a:ext cx="952500" cy="1876425"/>
          </a:xfrm>
          <a:prstGeom prst="rect">
            <a:avLst/>
          </a:prstGeom>
        </p:spPr>
      </p:pic>
      <p:pic>
        <p:nvPicPr>
          <p:cNvPr id="8" name="Image 7" descr="image_pour_video_ohmetre_9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948264" y="4221088"/>
            <a:ext cx="971550" cy="1876425"/>
          </a:xfrm>
          <a:prstGeom prst="rect">
            <a:avLst/>
          </a:prstGeom>
        </p:spPr>
      </p:pic>
      <p:pic>
        <p:nvPicPr>
          <p:cNvPr id="9" name="Image 8" descr="image_pour_video_ohmetre_13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39552" y="116632"/>
            <a:ext cx="1400175" cy="542925"/>
          </a:xfrm>
          <a:prstGeom prst="rect">
            <a:avLst/>
          </a:prstGeom>
        </p:spPr>
      </p:pic>
      <p:pic>
        <p:nvPicPr>
          <p:cNvPr id="10" name="Image 9" descr="image_pour_video_ohmetre_14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907704" y="908720"/>
            <a:ext cx="1314450" cy="533400"/>
          </a:xfrm>
          <a:prstGeom prst="rect">
            <a:avLst/>
          </a:prstGeom>
        </p:spPr>
      </p:pic>
      <p:pic>
        <p:nvPicPr>
          <p:cNvPr id="11" name="Image 10" descr="image_pour_video_ohmetre_15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275856" y="1412776"/>
            <a:ext cx="1295400" cy="590550"/>
          </a:xfrm>
          <a:prstGeom prst="rect">
            <a:avLst/>
          </a:prstGeom>
        </p:spPr>
      </p:pic>
      <p:pic>
        <p:nvPicPr>
          <p:cNvPr id="12" name="Image 11" descr="image_pour_video_ohmetre_16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932040" y="1628800"/>
            <a:ext cx="1266825" cy="542925"/>
          </a:xfrm>
          <a:prstGeom prst="rect">
            <a:avLst/>
          </a:prstGeom>
        </p:spPr>
      </p:pic>
      <p:pic>
        <p:nvPicPr>
          <p:cNvPr id="13" name="Image 12" descr="image_pour_video_ohmetre_17.JPG"/>
          <p:cNvPicPr>
            <a:picLocks noChangeAspect="1"/>
          </p:cNvPicPr>
          <p:nvPr/>
        </p:nvPicPr>
        <p:blipFill>
          <a:blip r:embed="rId11" cstate="print"/>
          <a:srcRect t="12193" r="59035"/>
          <a:stretch>
            <a:fillRect/>
          </a:stretch>
        </p:blipFill>
        <p:spPr>
          <a:xfrm>
            <a:off x="7020272" y="3429000"/>
            <a:ext cx="792088" cy="518542"/>
          </a:xfrm>
          <a:prstGeom prst="rect">
            <a:avLst/>
          </a:prstGeom>
        </p:spPr>
      </p:pic>
      <p:sp>
        <p:nvSpPr>
          <p:cNvPr id="14" name="ZoneTexte 13"/>
          <p:cNvSpPr txBox="1"/>
          <p:nvPr/>
        </p:nvSpPr>
        <p:spPr>
          <a:xfrm>
            <a:off x="3779912" y="332656"/>
            <a:ext cx="4320480" cy="101566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Plus le calibre sera petit, plus la valeur mesurée comportera de chiffres: elle sera donc plus précise.</a:t>
            </a:r>
            <a:endParaRPr lang="fr-FR" sz="2000" b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6588224" y="1772816"/>
            <a:ext cx="2376264" cy="13234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Si le calibre est inférieur à la mesure, le chiffre 1 apparaît</a:t>
            </a:r>
            <a:endParaRPr lang="fr-FR" sz="2000" b="1" dirty="0"/>
          </a:p>
        </p:txBody>
      </p:sp>
      <p:sp>
        <p:nvSpPr>
          <p:cNvPr id="16" name="ZoneTexte 15"/>
          <p:cNvSpPr txBox="1"/>
          <p:nvPr/>
        </p:nvSpPr>
        <p:spPr>
          <a:xfrm>
            <a:off x="395536" y="4509120"/>
            <a:ext cx="6192688" cy="70788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Il faut donc utiliser le calibre immédiatement supérieur à la mesure afin de gagner en précision.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395536" y="5301208"/>
            <a:ext cx="6264696" cy="1015663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Dans notre exemple: le meilleur calibre est 2k</a:t>
            </a:r>
            <a:r>
              <a:rPr lang="el-GR" sz="2000" b="1" dirty="0" smtClean="0"/>
              <a:t>Ω</a:t>
            </a:r>
            <a:r>
              <a:rPr lang="fr-FR" sz="2000" b="1" dirty="0" smtClean="0"/>
              <a:t> et la mesure la plus précise obtenue est 0,221 k</a:t>
            </a:r>
            <a:r>
              <a:rPr lang="el-GR" sz="2000" b="1" dirty="0" smtClean="0"/>
              <a:t>Ω</a:t>
            </a:r>
            <a:r>
              <a:rPr lang="fr-FR" sz="2000" b="1" dirty="0" smtClean="0"/>
              <a:t> soit 221 </a:t>
            </a:r>
            <a:r>
              <a:rPr lang="el-GR" sz="2000" b="1" dirty="0" smtClean="0"/>
              <a:t>Ω</a:t>
            </a:r>
            <a:r>
              <a:rPr lang="fr-FR" sz="2000" b="1" dirty="0" smtClean="0"/>
              <a:t>.</a:t>
            </a:r>
          </a:p>
          <a:p>
            <a:endParaRPr lang="fr-FR" sz="2000" b="1" dirty="0"/>
          </a:p>
        </p:txBody>
      </p:sp>
      <p:sp>
        <p:nvSpPr>
          <p:cNvPr id="18" name="Rectangle à coins arrondis 17"/>
          <p:cNvSpPr/>
          <p:nvPr/>
        </p:nvSpPr>
        <p:spPr>
          <a:xfrm>
            <a:off x="4644008" y="1412776"/>
            <a:ext cx="1872208" cy="3024336"/>
          </a:xfrm>
          <a:prstGeom prst="roundRect">
            <a:avLst/>
          </a:prstGeom>
          <a:noFill/>
          <a:ln w="381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755576" y="620688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Il est possible de mesurer la résistance d’une lampe en suivant les étapes qui viennent d’expliquer précédemment. </a:t>
            </a:r>
          </a:p>
          <a:p>
            <a:r>
              <a:rPr lang="fr-FR" b="1" dirty="0" smtClean="0">
                <a:solidFill>
                  <a:srgbClr val="FFFF00"/>
                </a:solidFill>
              </a:rPr>
              <a:t>Clique sur la vidéo ci-dessus et repère la valeur  mesurée la plus précise et le calibre qui a permis cette mesure.</a:t>
            </a:r>
            <a:endParaRPr lang="fr-FR" b="1" dirty="0">
              <a:solidFill>
                <a:srgbClr val="FFFF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11560" y="5301208"/>
            <a:ext cx="19442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3">
                    <a:lumMod val="75000"/>
                  </a:schemeClr>
                </a:solidFill>
              </a:rPr>
              <a:t>Vérifie tes réponses sur la diapositive suivante…</a:t>
            </a:r>
            <a:endParaRPr lang="fr-FR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7" name="video_mesure_R_ohmmetre_2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2555776" y="2060848"/>
            <a:ext cx="6106586" cy="36084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403648" y="1052736"/>
            <a:ext cx="633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La mesure la plus précise de la résistance de la lampe est de  </a:t>
            </a:r>
            <a:endParaRPr lang="fr-FR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3563888" y="1700808"/>
            <a:ext cx="27363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23 , 3  Ω</a:t>
            </a:r>
            <a:endParaRPr lang="fr-FR" sz="2400" b="1" dirty="0" smtClean="0">
              <a:solidFill>
                <a:srgbClr val="FF0000"/>
              </a:solidFill>
            </a:endParaRPr>
          </a:p>
          <a:p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619672" y="2708920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Cette mesure a été obtenue avec le calibre </a:t>
            </a:r>
            <a:endParaRPr lang="fr-FR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3779912" y="3501008"/>
            <a:ext cx="23042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00B050"/>
                </a:solidFill>
              </a:rPr>
              <a:t>200 </a:t>
            </a:r>
            <a:r>
              <a:rPr lang="fr-FR" sz="2400" b="1" dirty="0" smtClean="0">
                <a:solidFill>
                  <a:srgbClr val="00B050"/>
                </a:solidFill>
              </a:rPr>
              <a:t>Ω</a:t>
            </a:r>
          </a:p>
          <a:p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699792" y="4365104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Je te félicite pour ton attention!</a:t>
            </a:r>
            <a:endParaRPr lang="fr-FR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image_pour_video_ohmetre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1196752"/>
            <a:ext cx="7092280" cy="4151839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1835696" y="3717032"/>
            <a:ext cx="1728192" cy="792088"/>
          </a:xfrm>
          <a:prstGeom prst="round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683568" y="476672"/>
            <a:ext cx="7416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Pour mesurer une valeur de la résistance du conducteur ohmique</a:t>
            </a:r>
            <a:r>
              <a:rPr lang="fr-FR" sz="2000" dirty="0" smtClean="0"/>
              <a:t>, 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683568" y="5013176"/>
            <a:ext cx="3024336" cy="12926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ce dernier ne doit pas être placé dans un circuit électrique</a:t>
            </a:r>
            <a:r>
              <a:rPr lang="fr-FR" sz="2000" dirty="0" smtClean="0"/>
              <a:t>.</a:t>
            </a:r>
          </a:p>
          <a:p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1043608" y="1268760"/>
            <a:ext cx="4824536" cy="2520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1115616" y="3356992"/>
            <a:ext cx="1008112" cy="12961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275856" y="3284984"/>
            <a:ext cx="1944216" cy="1080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5148064" y="3501008"/>
            <a:ext cx="360040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" presetClass="exit" presetSubtype="1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image_pour_video_ohmetre_4.JPG"/>
          <p:cNvPicPr>
            <a:picLocks noChangeAspect="1"/>
          </p:cNvPicPr>
          <p:nvPr/>
        </p:nvPicPr>
        <p:blipFill>
          <a:blip r:embed="rId2" cstate="print"/>
          <a:srcRect l="5268"/>
          <a:stretch>
            <a:fillRect/>
          </a:stretch>
        </p:blipFill>
        <p:spPr>
          <a:xfrm>
            <a:off x="4211960" y="1124744"/>
            <a:ext cx="4198999" cy="5243339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07504" y="1268760"/>
            <a:ext cx="302433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Insère deux fils de connexion dans:</a:t>
            </a:r>
          </a:p>
          <a:p>
            <a:endParaRPr lang="fr-FR" sz="2000" dirty="0" smtClean="0"/>
          </a:p>
          <a:p>
            <a:endParaRPr lang="fr-FR" sz="2000" dirty="0"/>
          </a:p>
          <a:p>
            <a:endParaRPr lang="fr-FR" sz="2000" dirty="0" smtClean="0"/>
          </a:p>
          <a:p>
            <a:endParaRPr lang="fr-FR" sz="2000" dirty="0"/>
          </a:p>
          <a:p>
            <a:r>
              <a:rPr lang="fr-FR" sz="2000" dirty="0" smtClean="0"/>
              <a:t># La borne où la lettre oméga Ω figure</a:t>
            </a:r>
          </a:p>
          <a:p>
            <a:endParaRPr lang="fr-FR" sz="2000" dirty="0" smtClean="0"/>
          </a:p>
          <a:p>
            <a:endParaRPr lang="fr-FR" sz="2000" dirty="0"/>
          </a:p>
          <a:p>
            <a:endParaRPr lang="fr-FR" sz="2000" dirty="0" smtClean="0"/>
          </a:p>
          <a:p>
            <a:endParaRPr lang="fr-FR" sz="2000" dirty="0"/>
          </a:p>
          <a:p>
            <a:endParaRPr lang="fr-FR" sz="2000" dirty="0"/>
          </a:p>
          <a:p>
            <a:r>
              <a:rPr lang="fr-FR" sz="2000" dirty="0" smtClean="0"/>
              <a:t># La borne </a:t>
            </a:r>
            <a:r>
              <a:rPr lang="fr-FR" sz="2000" b="1" dirty="0" smtClean="0"/>
              <a:t>COM</a:t>
            </a:r>
            <a:endParaRPr lang="fr-FR" b="1" dirty="0"/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2195736" y="3645024"/>
            <a:ext cx="4032448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flipV="1">
            <a:off x="1979712" y="4725144"/>
            <a:ext cx="4968552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827584" y="548680"/>
            <a:ext cx="7416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Etapes à suivre pour utiliser un multimètre en position ohmmètre: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ZoneTexte 18"/>
          <p:cNvSpPr txBox="1"/>
          <p:nvPr/>
        </p:nvSpPr>
        <p:spPr>
          <a:xfrm>
            <a:off x="827584" y="548680"/>
            <a:ext cx="7416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Etapes à suivre pour utiliser un multimètre en position ohmmètre:</a:t>
            </a:r>
          </a:p>
        </p:txBody>
      </p:sp>
      <p:pic>
        <p:nvPicPr>
          <p:cNvPr id="10" name="Image 9" descr="image_pour_video_ohmetre_4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044018"/>
            <a:ext cx="9144000" cy="4769963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683568" y="3861048"/>
            <a:ext cx="3816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Connecte le conducteur ohmique hors d’un circuit électrique</a:t>
            </a:r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ZoneTexte 18"/>
          <p:cNvSpPr txBox="1"/>
          <p:nvPr/>
        </p:nvSpPr>
        <p:spPr>
          <a:xfrm>
            <a:off x="827584" y="548680"/>
            <a:ext cx="7416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Etapes à suivre pour utiliser un multimètre en position ohmmètre:</a:t>
            </a:r>
          </a:p>
        </p:txBody>
      </p:sp>
      <p:pic>
        <p:nvPicPr>
          <p:cNvPr id="10" name="Image 9" descr="image_pour_video_ohmetre_4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044018"/>
            <a:ext cx="9144000" cy="4769963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683568" y="3861048"/>
            <a:ext cx="4752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Tourne le sélecteur (=bouton central)</a:t>
            </a:r>
          </a:p>
          <a:p>
            <a:r>
              <a:rPr lang="fr-FR" sz="2000" dirty="0"/>
              <a:t>d</a:t>
            </a:r>
            <a:r>
              <a:rPr lang="fr-FR" sz="2000" dirty="0" smtClean="0"/>
              <a:t>e façon à le positionner:</a:t>
            </a:r>
            <a:endParaRPr lang="fr-FR" sz="2000" dirty="0"/>
          </a:p>
        </p:txBody>
      </p:sp>
      <p:sp>
        <p:nvSpPr>
          <p:cNvPr id="5" name="ZoneTexte 4"/>
          <p:cNvSpPr txBox="1"/>
          <p:nvPr/>
        </p:nvSpPr>
        <p:spPr>
          <a:xfrm>
            <a:off x="1547664" y="4653136"/>
            <a:ext cx="4464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# dans la zone où la lettre oméga figure </a:t>
            </a:r>
          </a:p>
          <a:p>
            <a:r>
              <a:rPr lang="fr-FR" sz="2000" dirty="0" smtClean="0"/>
              <a:t>(ici zone verte)</a:t>
            </a:r>
            <a:endParaRPr lang="fr-FR" sz="2000" dirty="0"/>
          </a:p>
        </p:txBody>
      </p:sp>
      <p:sp>
        <p:nvSpPr>
          <p:cNvPr id="7" name="ZoneTexte 6"/>
          <p:cNvSpPr txBox="1"/>
          <p:nvPr/>
        </p:nvSpPr>
        <p:spPr>
          <a:xfrm>
            <a:off x="1547664" y="5445224"/>
            <a:ext cx="40324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# sur le calibre le plus élevé (ici 2M</a:t>
            </a:r>
            <a:r>
              <a:rPr lang="el-GR" sz="2000" dirty="0" smtClean="0"/>
              <a:t>Ω</a:t>
            </a:r>
            <a:r>
              <a:rPr lang="fr-FR" sz="2000" dirty="0" smtClean="0"/>
              <a:t>)</a:t>
            </a:r>
            <a:endParaRPr lang="fr-FR" sz="2000" dirty="0"/>
          </a:p>
        </p:txBody>
      </p:sp>
      <p:pic>
        <p:nvPicPr>
          <p:cNvPr id="9" name="Image 8" descr="image_pour_video_ohmetre_5_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7706" y="2420888"/>
            <a:ext cx="2270902" cy="2232248"/>
          </a:xfrm>
          <a:prstGeom prst="rect">
            <a:avLst/>
          </a:prstGeom>
        </p:spPr>
      </p:pic>
      <p:cxnSp>
        <p:nvCxnSpPr>
          <p:cNvPr id="13" name="Connecteur droit avec flèche 12"/>
          <p:cNvCxnSpPr/>
          <p:nvPr/>
        </p:nvCxnSpPr>
        <p:spPr>
          <a:xfrm flipV="1">
            <a:off x="5508104" y="4509120"/>
            <a:ext cx="2808312" cy="576064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/>
          <p:cNvSpPr/>
          <p:nvPr/>
        </p:nvSpPr>
        <p:spPr>
          <a:xfrm>
            <a:off x="7812360" y="2708920"/>
            <a:ext cx="1008112" cy="576064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Image 14" descr="image_pour_video_ohmetre_1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52320" y="1368689"/>
            <a:ext cx="1328167" cy="5150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allAtOnce"/>
      <p:bldP spid="7" grpId="0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ZoneTexte 18"/>
          <p:cNvSpPr txBox="1"/>
          <p:nvPr/>
        </p:nvSpPr>
        <p:spPr>
          <a:xfrm>
            <a:off x="827584" y="548680"/>
            <a:ext cx="7416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Etapes à suivre pour utiliser un multimètre en position ohmmètre:</a:t>
            </a:r>
          </a:p>
        </p:txBody>
      </p:sp>
      <p:pic>
        <p:nvPicPr>
          <p:cNvPr id="11" name="Image 10" descr="image_pour_video_ohmetre_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3728" y="4293096"/>
            <a:ext cx="1256159" cy="487082"/>
          </a:xfrm>
          <a:prstGeom prst="rect">
            <a:avLst/>
          </a:prstGeom>
        </p:spPr>
      </p:pic>
      <p:sp>
        <p:nvSpPr>
          <p:cNvPr id="14" name="ZoneTexte 13"/>
          <p:cNvSpPr txBox="1"/>
          <p:nvPr/>
        </p:nvSpPr>
        <p:spPr>
          <a:xfrm>
            <a:off x="395536" y="1484784"/>
            <a:ext cx="504056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Positionner le sélecteur sur le calibre 2M</a:t>
            </a:r>
            <a:r>
              <a:rPr lang="el-GR" sz="2000" dirty="0" smtClean="0"/>
              <a:t>Ω </a:t>
            </a:r>
            <a:r>
              <a:rPr lang="fr-FR" sz="2000" dirty="0" smtClean="0"/>
              <a:t>signifie que l’ohmmètre effectue une mesure comprise:</a:t>
            </a:r>
          </a:p>
          <a:p>
            <a:endParaRPr lang="fr-FR" sz="2000" dirty="0"/>
          </a:p>
          <a:p>
            <a:r>
              <a:rPr lang="fr-FR" sz="2000" dirty="0" smtClean="0"/>
              <a:t> entre 0 et 2 mégaohms soit 2 000 000 ohms</a:t>
            </a:r>
            <a:endParaRPr lang="fr-FR" sz="2000" dirty="0"/>
          </a:p>
        </p:txBody>
      </p:sp>
      <p:sp>
        <p:nvSpPr>
          <p:cNvPr id="15" name="ZoneTexte 14"/>
          <p:cNvSpPr txBox="1"/>
          <p:nvPr/>
        </p:nvSpPr>
        <p:spPr>
          <a:xfrm>
            <a:off x="899592" y="3645024"/>
            <a:ext cx="4464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La valeur de la mesure qui s’affiche est </a:t>
            </a:r>
            <a:endParaRPr lang="fr-FR" sz="2000" dirty="0"/>
          </a:p>
        </p:txBody>
      </p:sp>
      <p:sp>
        <p:nvSpPr>
          <p:cNvPr id="16" name="ZoneTexte 15"/>
          <p:cNvSpPr txBox="1"/>
          <p:nvPr/>
        </p:nvSpPr>
        <p:spPr>
          <a:xfrm>
            <a:off x="755576" y="4941168"/>
            <a:ext cx="48965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/>
              <a:t>Interprétation</a:t>
            </a:r>
            <a:r>
              <a:rPr lang="fr-FR" dirty="0" smtClean="0"/>
              <a:t>: Cette valeur nulle indique que la résistance est très petite comparativement à  la valeur du calibre.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5868144" y="4509120"/>
            <a:ext cx="2880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/>
              <a:t>Conduite à tenir</a:t>
            </a:r>
            <a:r>
              <a:rPr lang="fr-FR" dirty="0" smtClean="0"/>
              <a:t>: Il faut positionner le sélecteur sur le calibre inférieur 200 K</a:t>
            </a:r>
            <a:r>
              <a:rPr lang="el-GR" dirty="0" smtClean="0"/>
              <a:t>Ω</a:t>
            </a:r>
            <a:endParaRPr lang="fr-FR" dirty="0"/>
          </a:p>
        </p:txBody>
      </p:sp>
      <p:pic>
        <p:nvPicPr>
          <p:cNvPr id="18" name="Image 17" descr="image_pour_video_ohmetre_5_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12160" y="980728"/>
            <a:ext cx="2160695" cy="33310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ZoneTexte 18"/>
          <p:cNvSpPr txBox="1"/>
          <p:nvPr/>
        </p:nvSpPr>
        <p:spPr>
          <a:xfrm>
            <a:off x="827584" y="548680"/>
            <a:ext cx="7416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Etapes à suivre pour utiliser un multimètre en position ohmmètre: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395536" y="1484784"/>
            <a:ext cx="504056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Positionner le sélecteur sur le calibre 200K</a:t>
            </a:r>
            <a:r>
              <a:rPr lang="el-GR" sz="2000" dirty="0" smtClean="0"/>
              <a:t>Ω</a:t>
            </a:r>
            <a:r>
              <a:rPr lang="fr-FR" sz="2000" dirty="0" smtClean="0"/>
              <a:t> signifie que l’ohmmètre effectue une mesure comprise:</a:t>
            </a:r>
          </a:p>
          <a:p>
            <a:endParaRPr lang="fr-FR" sz="2000" dirty="0"/>
          </a:p>
          <a:p>
            <a:r>
              <a:rPr lang="fr-FR" sz="2000" dirty="0" smtClean="0"/>
              <a:t> entre 0 et 200 kilo ohms soit 200 000 ohms</a:t>
            </a:r>
            <a:endParaRPr lang="fr-FR" sz="2000" dirty="0"/>
          </a:p>
        </p:txBody>
      </p:sp>
      <p:sp>
        <p:nvSpPr>
          <p:cNvPr id="15" name="ZoneTexte 14"/>
          <p:cNvSpPr txBox="1"/>
          <p:nvPr/>
        </p:nvSpPr>
        <p:spPr>
          <a:xfrm>
            <a:off x="899592" y="3645024"/>
            <a:ext cx="4464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La valeur de la mesure qui s’affiche est </a:t>
            </a:r>
            <a:endParaRPr lang="fr-FR" sz="2000" dirty="0"/>
          </a:p>
        </p:txBody>
      </p:sp>
      <p:sp>
        <p:nvSpPr>
          <p:cNvPr id="16" name="ZoneTexte 15"/>
          <p:cNvSpPr txBox="1"/>
          <p:nvPr/>
        </p:nvSpPr>
        <p:spPr>
          <a:xfrm>
            <a:off x="827584" y="4941168"/>
            <a:ext cx="48965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/>
              <a:t>Interprétation</a:t>
            </a:r>
            <a:r>
              <a:rPr lang="fr-FR" dirty="0" smtClean="0"/>
              <a:t>: </a:t>
            </a:r>
          </a:p>
          <a:p>
            <a:r>
              <a:rPr lang="fr-FR" dirty="0" smtClean="0"/>
              <a:t>La valeur de la mesure se lie 0,2 k</a:t>
            </a:r>
            <a:r>
              <a:rPr lang="el-GR" dirty="0" smtClean="0"/>
              <a:t>Ω</a:t>
            </a:r>
            <a:r>
              <a:rPr lang="fr-FR" dirty="0" smtClean="0"/>
              <a:t>, l’unité étant celle du calibre. 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5868144" y="4509120"/>
            <a:ext cx="28803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/>
              <a:t>Conduite à tenir</a:t>
            </a:r>
            <a:r>
              <a:rPr lang="fr-FR" dirty="0" smtClean="0"/>
              <a:t>: la valeur de la mesure est plus petite que le calibre suivant 20K</a:t>
            </a:r>
            <a:r>
              <a:rPr lang="el-GR" dirty="0" smtClean="0"/>
              <a:t>Ω</a:t>
            </a:r>
            <a:r>
              <a:rPr lang="fr-FR" dirty="0" smtClean="0"/>
              <a:t>.</a:t>
            </a:r>
          </a:p>
          <a:p>
            <a:r>
              <a:rPr lang="fr-FR" dirty="0" smtClean="0"/>
              <a:t>Il faut donc positionner le sélecteur sur le calibre inférieur 20 K</a:t>
            </a:r>
            <a:r>
              <a:rPr lang="el-GR" dirty="0" smtClean="0"/>
              <a:t>Ω</a:t>
            </a:r>
            <a:r>
              <a:rPr lang="fr-FR" dirty="0" smtClean="0"/>
              <a:t>.</a:t>
            </a:r>
            <a:endParaRPr lang="fr-FR" dirty="0"/>
          </a:p>
        </p:txBody>
      </p:sp>
      <p:pic>
        <p:nvPicPr>
          <p:cNvPr id="10" name="Image 9" descr="image_pour_video_ohmetre_1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4221088"/>
            <a:ext cx="1314450" cy="533400"/>
          </a:xfrm>
          <a:prstGeom prst="rect">
            <a:avLst/>
          </a:prstGeom>
        </p:spPr>
      </p:pic>
      <p:pic>
        <p:nvPicPr>
          <p:cNvPr id="12" name="Image 11" descr="image_pour_video_ohmetre_6_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84168" y="1052736"/>
            <a:ext cx="2193901" cy="3431654"/>
          </a:xfrm>
          <a:prstGeom prst="rect">
            <a:avLst/>
          </a:prstGeom>
        </p:spPr>
      </p:pic>
      <p:cxnSp>
        <p:nvCxnSpPr>
          <p:cNvPr id="20" name="Connecteur droit avec flèche 19"/>
          <p:cNvCxnSpPr/>
          <p:nvPr/>
        </p:nvCxnSpPr>
        <p:spPr>
          <a:xfrm>
            <a:off x="5148064" y="1772816"/>
            <a:ext cx="2520280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ZoneTexte 18"/>
          <p:cNvSpPr txBox="1"/>
          <p:nvPr/>
        </p:nvSpPr>
        <p:spPr>
          <a:xfrm>
            <a:off x="827584" y="548680"/>
            <a:ext cx="7416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Etapes à suivre pour utiliser un multimètre en position ohmmètre: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395536" y="1484784"/>
            <a:ext cx="504056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Positionner le sélecteur sur le calibre 20K</a:t>
            </a:r>
            <a:r>
              <a:rPr lang="el-GR" sz="2000" dirty="0" smtClean="0"/>
              <a:t>Ω</a:t>
            </a:r>
            <a:r>
              <a:rPr lang="fr-FR" sz="2000" dirty="0" smtClean="0"/>
              <a:t> signifie que l’ohmmètre effectue une mesure comprise:</a:t>
            </a:r>
          </a:p>
          <a:p>
            <a:endParaRPr lang="fr-FR" sz="2000" dirty="0"/>
          </a:p>
          <a:p>
            <a:r>
              <a:rPr lang="fr-FR" sz="2000" dirty="0" smtClean="0"/>
              <a:t> entre 0 et 20 kiloohms soit 20 000 ohms</a:t>
            </a:r>
            <a:endParaRPr lang="fr-FR" sz="2000" dirty="0"/>
          </a:p>
        </p:txBody>
      </p:sp>
      <p:sp>
        <p:nvSpPr>
          <p:cNvPr id="15" name="ZoneTexte 14"/>
          <p:cNvSpPr txBox="1"/>
          <p:nvPr/>
        </p:nvSpPr>
        <p:spPr>
          <a:xfrm>
            <a:off x="899592" y="3645024"/>
            <a:ext cx="4464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La valeur de la mesure qui s’affiche est </a:t>
            </a:r>
            <a:endParaRPr lang="fr-FR" sz="2000" dirty="0"/>
          </a:p>
        </p:txBody>
      </p:sp>
      <p:sp>
        <p:nvSpPr>
          <p:cNvPr id="16" name="ZoneTexte 15"/>
          <p:cNvSpPr txBox="1"/>
          <p:nvPr/>
        </p:nvSpPr>
        <p:spPr>
          <a:xfrm>
            <a:off x="827584" y="4941168"/>
            <a:ext cx="48965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/>
              <a:t>Interprétation</a:t>
            </a:r>
            <a:r>
              <a:rPr lang="fr-FR" dirty="0" smtClean="0"/>
              <a:t>: </a:t>
            </a:r>
          </a:p>
          <a:p>
            <a:r>
              <a:rPr lang="fr-FR" dirty="0" smtClean="0"/>
              <a:t>La valeur de la mesure se lie 0,22 k</a:t>
            </a:r>
            <a:r>
              <a:rPr lang="el-GR" dirty="0" smtClean="0"/>
              <a:t>Ω</a:t>
            </a:r>
            <a:r>
              <a:rPr lang="fr-FR" dirty="0" smtClean="0"/>
              <a:t>, l’unité étant celle du calibre. 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5868144" y="4509120"/>
            <a:ext cx="28803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/>
              <a:t>Conduite à tenir</a:t>
            </a:r>
            <a:r>
              <a:rPr lang="fr-FR" dirty="0" smtClean="0"/>
              <a:t>: la valeur de la mesure est plus petite que le calibre suivant 2K</a:t>
            </a:r>
            <a:r>
              <a:rPr lang="el-GR" dirty="0" smtClean="0"/>
              <a:t>Ω</a:t>
            </a:r>
            <a:r>
              <a:rPr lang="fr-FR" dirty="0" smtClean="0"/>
              <a:t>.</a:t>
            </a:r>
          </a:p>
          <a:p>
            <a:r>
              <a:rPr lang="fr-FR" dirty="0" smtClean="0"/>
              <a:t>Il faut donc positionner le sélecteur sur le calibre inférieur 2 K</a:t>
            </a:r>
            <a:r>
              <a:rPr lang="el-GR" dirty="0" smtClean="0"/>
              <a:t>Ω</a:t>
            </a:r>
            <a:r>
              <a:rPr lang="fr-FR" dirty="0" smtClean="0"/>
              <a:t>.</a:t>
            </a:r>
            <a:endParaRPr lang="fr-FR" dirty="0"/>
          </a:p>
        </p:txBody>
      </p:sp>
      <p:pic>
        <p:nvPicPr>
          <p:cNvPr id="11" name="Image 10" descr="image_pour_video_ohmetre_7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16316" y="980728"/>
            <a:ext cx="2182224" cy="3561953"/>
          </a:xfrm>
          <a:prstGeom prst="rect">
            <a:avLst/>
          </a:prstGeom>
        </p:spPr>
      </p:pic>
      <p:cxnSp>
        <p:nvCxnSpPr>
          <p:cNvPr id="20" name="Connecteur droit avec flèche 19"/>
          <p:cNvCxnSpPr/>
          <p:nvPr/>
        </p:nvCxnSpPr>
        <p:spPr>
          <a:xfrm>
            <a:off x="5004048" y="1700808"/>
            <a:ext cx="3096344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Image 17" descr="image_pour_video_ohmetre_1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39752" y="4149080"/>
            <a:ext cx="1295400" cy="5905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ZoneTexte 18"/>
          <p:cNvSpPr txBox="1"/>
          <p:nvPr/>
        </p:nvSpPr>
        <p:spPr>
          <a:xfrm>
            <a:off x="827584" y="548680"/>
            <a:ext cx="7416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Etapes à suivre pour utiliser un multimètre en position ohmmètre: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395536" y="1484784"/>
            <a:ext cx="504056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Positionner le sélecteur sur le calibre 2K</a:t>
            </a:r>
            <a:r>
              <a:rPr lang="el-GR" sz="2000" dirty="0" smtClean="0"/>
              <a:t>Ω</a:t>
            </a:r>
            <a:r>
              <a:rPr lang="fr-FR" sz="2000" dirty="0" smtClean="0"/>
              <a:t> signifie que l’ohmmètre effectue une mesure comprise:</a:t>
            </a:r>
          </a:p>
          <a:p>
            <a:endParaRPr lang="fr-FR" sz="2000" dirty="0"/>
          </a:p>
          <a:p>
            <a:r>
              <a:rPr lang="fr-FR" sz="2000" dirty="0" smtClean="0"/>
              <a:t> entre 0 et 2 kiloohms soit 2 000 ohms</a:t>
            </a:r>
            <a:endParaRPr lang="fr-FR" sz="2000" dirty="0"/>
          </a:p>
        </p:txBody>
      </p:sp>
      <p:sp>
        <p:nvSpPr>
          <p:cNvPr id="15" name="ZoneTexte 14"/>
          <p:cNvSpPr txBox="1"/>
          <p:nvPr/>
        </p:nvSpPr>
        <p:spPr>
          <a:xfrm>
            <a:off x="899592" y="3645024"/>
            <a:ext cx="4464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La valeur de la mesure qui s’affiche est </a:t>
            </a:r>
            <a:endParaRPr lang="fr-FR" sz="2000" dirty="0"/>
          </a:p>
        </p:txBody>
      </p:sp>
      <p:sp>
        <p:nvSpPr>
          <p:cNvPr id="16" name="ZoneTexte 15"/>
          <p:cNvSpPr txBox="1"/>
          <p:nvPr/>
        </p:nvSpPr>
        <p:spPr>
          <a:xfrm>
            <a:off x="827584" y="4941168"/>
            <a:ext cx="489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/>
              <a:t>Interprétation</a:t>
            </a:r>
            <a:r>
              <a:rPr lang="fr-FR" dirty="0" smtClean="0"/>
              <a:t>: </a:t>
            </a:r>
          </a:p>
          <a:p>
            <a:r>
              <a:rPr lang="fr-FR" dirty="0" smtClean="0"/>
              <a:t>La valeur de la mesure se lie 0,221 k</a:t>
            </a:r>
            <a:r>
              <a:rPr lang="el-GR" dirty="0" smtClean="0"/>
              <a:t>Ω</a:t>
            </a:r>
            <a:r>
              <a:rPr lang="fr-FR" dirty="0"/>
              <a:t> </a:t>
            </a:r>
            <a:r>
              <a:rPr lang="fr-FR" dirty="0" smtClean="0"/>
              <a:t>soit 221 </a:t>
            </a:r>
            <a:r>
              <a:rPr lang="el-GR" dirty="0" smtClean="0"/>
              <a:t>Ω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5868144" y="4509120"/>
            <a:ext cx="28803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/>
              <a:t>Conduite à tenir</a:t>
            </a:r>
            <a:r>
              <a:rPr lang="fr-FR" dirty="0" smtClean="0"/>
              <a:t>: </a:t>
            </a:r>
            <a:r>
              <a:rPr lang="fr-FR" b="1" dirty="0" smtClean="0">
                <a:solidFill>
                  <a:schemeClr val="accent4">
                    <a:lumMod val="75000"/>
                  </a:schemeClr>
                </a:solidFill>
              </a:rPr>
              <a:t>la valeur de la mesure est plus grande que le calibre suivant 200</a:t>
            </a:r>
            <a:r>
              <a:rPr lang="fr-FR" dirty="0" smtClean="0"/>
              <a:t>.</a:t>
            </a:r>
          </a:p>
          <a:p>
            <a:r>
              <a:rPr lang="fr-FR" b="1" dirty="0" smtClean="0">
                <a:solidFill>
                  <a:srgbClr val="FF0000"/>
                </a:solidFill>
              </a:rPr>
              <a:t>Il ne faut donc pas positionner le sélecteur sur le calibre inférieur 2 K</a:t>
            </a:r>
            <a:r>
              <a:rPr lang="el-GR" b="1" dirty="0" smtClean="0">
                <a:solidFill>
                  <a:srgbClr val="FF0000"/>
                </a:solidFill>
              </a:rPr>
              <a:t>Ω</a:t>
            </a:r>
            <a:r>
              <a:rPr lang="fr-FR" b="1" dirty="0" smtClean="0">
                <a:solidFill>
                  <a:srgbClr val="FF0000"/>
                </a:solidFill>
              </a:rPr>
              <a:t>.</a:t>
            </a:r>
            <a:endParaRPr lang="fr-FR" b="1" dirty="0">
              <a:solidFill>
                <a:srgbClr val="FF0000"/>
              </a:solidFill>
            </a:endParaRPr>
          </a:p>
        </p:txBody>
      </p:sp>
      <p:pic>
        <p:nvPicPr>
          <p:cNvPr id="10" name="Image 9" descr="image_pour_video_ohmetre_8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6216" y="1124744"/>
            <a:ext cx="2058599" cy="3269158"/>
          </a:xfrm>
          <a:prstGeom prst="rect">
            <a:avLst/>
          </a:prstGeom>
        </p:spPr>
      </p:pic>
      <p:cxnSp>
        <p:nvCxnSpPr>
          <p:cNvPr id="20" name="Connecteur droit avec flèche 19"/>
          <p:cNvCxnSpPr/>
          <p:nvPr/>
        </p:nvCxnSpPr>
        <p:spPr>
          <a:xfrm>
            <a:off x="5004048" y="1700808"/>
            <a:ext cx="2952328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age 12" descr="image_pour_video_ohmetre_1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67744" y="4149080"/>
            <a:ext cx="1266825" cy="5429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941</TotalTime>
  <Words>734</Words>
  <Application>Microsoft Office PowerPoint</Application>
  <PresentationFormat>Affichage à l'écran (4:3)</PresentationFormat>
  <Paragraphs>79</Paragraphs>
  <Slides>13</Slides>
  <Notes>0</Notes>
  <HiddenSlides>0</HiddenSlides>
  <MMClips>1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 MESURE D’UNE VALEUR DE LA RESISTANCE  A L’AIDE  D’UN MULTIMETRE  EN POSITION OHMMETRE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MESURE D’UNE VALEUR DE LA RESISTANCE  A L’AIDE  D’UN MULTIMETRE  EN POSITION OHMMETRE</dc:title>
  <dc:creator>vincent</dc:creator>
  <cp:lastModifiedBy>vincent</cp:lastModifiedBy>
  <cp:revision>19</cp:revision>
  <dcterms:created xsi:type="dcterms:W3CDTF">2020-06-04T20:02:37Z</dcterms:created>
  <dcterms:modified xsi:type="dcterms:W3CDTF">2020-06-18T12:34:29Z</dcterms:modified>
</cp:coreProperties>
</file>