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2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FAB"/>
    <a:srgbClr val="FF3300"/>
    <a:srgbClr val="CC3300"/>
    <a:srgbClr val="0066FF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77" autoAdjust="0"/>
    <p:restoredTop sz="94660"/>
  </p:normalViewPr>
  <p:slideViewPr>
    <p:cSldViewPr>
      <p:cViewPr varScale="1">
        <p:scale>
          <a:sx n="113" d="100"/>
          <a:sy n="113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105C04B-0FBA-4960-9156-DCABC90B1050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D0B492-2649-4598-B8E1-F983CF12FBFF}" type="slidenum">
              <a:rPr lang="fr-FR"/>
              <a:pPr/>
              <a:t>1</a:t>
            </a:fld>
            <a:endParaRPr lang="fr-F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4F124-72CE-4D63-8FF1-4F03EFE1D573}" type="slidenum">
              <a:rPr lang="fr-FR"/>
              <a:pPr/>
              <a:t>2</a:t>
            </a:fld>
            <a:endParaRPr lang="fr-FR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8206DC-54CB-4FA1-B411-371E213C2901}" type="slidenum">
              <a:rPr lang="fr-FR"/>
              <a:pPr/>
              <a:t>3</a:t>
            </a:fld>
            <a:endParaRPr lang="fr-FR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790F17-958C-41B0-AE78-F57EF9CEE39D}" type="slidenum">
              <a:rPr lang="fr-FR"/>
              <a:pPr/>
              <a:t>4</a:t>
            </a:fld>
            <a:endParaRPr lang="fr-FR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B98B1D-DF79-4D40-88B2-9FA4D23D5B57}" type="slidenum">
              <a:rPr lang="fr-FR"/>
              <a:pPr/>
              <a:t>5</a:t>
            </a:fld>
            <a:endParaRPr lang="fr-FR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A35AD5-7987-43E5-B50A-75794485A78B}" type="slidenum">
              <a:rPr lang="fr-FR"/>
              <a:pPr/>
              <a:t>6</a:t>
            </a:fld>
            <a:endParaRPr lang="fr-FR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1B57D9-7054-4554-ACCE-84DF9B61E992}" type="slidenum">
              <a:rPr lang="fr-FR"/>
              <a:pPr/>
              <a:t>7</a:t>
            </a:fld>
            <a:endParaRPr lang="fr-F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B4755C-E468-4C21-B961-ABFA7979F82D}" type="slidenum">
              <a:rPr lang="fr-FR"/>
              <a:pPr/>
              <a:t>8</a:t>
            </a:fld>
            <a:endParaRPr lang="fr-FR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3C23D-89AD-4AAD-B807-452F6613624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B2ABB-556D-4C35-A35E-E05FF2EC132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9FFE5-C7A7-425F-8B8D-E26A14A55F4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5A40E-292C-49EC-B908-03DC85B0F77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140D1-C1A0-4DAC-9E28-6D4F491D8DC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D8D13-0678-437B-9061-B2417E8743B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31203-CE77-4B21-ACD7-284A19B6769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BB51E0-C892-4BA6-BF66-A7589817FD4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5FB4B-14ED-4794-9DBF-C759E07A0D1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47917-9A35-4ED2-81A7-4758BD52CB9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D21E4-7CFD-4A5B-BD0A-30DF5E2EDF5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A36D812-87AD-4D25-940A-18D622B7BDEB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gif"/><Relationship Id="rId10" Type="http://schemas.openxmlformats.org/officeDocument/2006/relationships/image" Target="../media/image12.png"/><Relationship Id="rId4" Type="http://schemas.openxmlformats.org/officeDocument/2006/relationships/image" Target="../media/image9.gif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Pour comprendre l’électricité:…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i="1">
                <a:solidFill>
                  <a:srgbClr val="0066FF"/>
                </a:solidFill>
              </a:rPr>
              <a:t>C’est facile! Il suffit de regarder autour de soi!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198120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b="1" u="sng" dirty="0" smtClean="0"/>
              <a:t>UNITÉ</a:t>
            </a:r>
          </a:p>
          <a:p>
            <a:endParaRPr lang="fr-FR" sz="2000" b="1" u="sng" dirty="0" smtClean="0"/>
          </a:p>
          <a:p>
            <a:endParaRPr lang="fr-FR" sz="2000" b="1" u="sng" dirty="0" smtClean="0"/>
          </a:p>
          <a:p>
            <a:r>
              <a:rPr lang="fr-FR" sz="2000" dirty="0" smtClean="0"/>
              <a:t>L’unité de la tension électrique est </a:t>
            </a:r>
            <a:r>
              <a:rPr lang="fr-FR" sz="2000" dirty="0" smtClean="0"/>
              <a:t>le</a:t>
            </a:r>
          </a:p>
          <a:p>
            <a:endParaRPr lang="fr-FR" sz="2000" dirty="0" smtClean="0"/>
          </a:p>
          <a:p>
            <a:r>
              <a:rPr lang="fr-FR" sz="2000" dirty="0" smtClean="0"/>
              <a:t> </a:t>
            </a:r>
            <a:r>
              <a:rPr lang="fr-FR" sz="2000" dirty="0" smtClean="0"/>
              <a:t>…………………noté </a:t>
            </a:r>
            <a:r>
              <a:rPr lang="fr-FR" sz="2000" dirty="0" smtClean="0"/>
              <a:t>………………….</a:t>
            </a:r>
          </a:p>
          <a:p>
            <a:endParaRPr lang="fr-FR" sz="2000" dirty="0" smtClean="0"/>
          </a:p>
          <a:p>
            <a:r>
              <a:rPr lang="fr-FR" sz="2000" dirty="0" smtClean="0"/>
              <a:t>(en hommage à Alessandro Volta concepteur de la première pile électrique)</a:t>
            </a:r>
            <a:endParaRPr lang="fr-FR" sz="2000" dirty="0"/>
          </a:p>
        </p:txBody>
      </p:sp>
      <p:sp>
        <p:nvSpPr>
          <p:cNvPr id="3" name="ZoneTexte 2"/>
          <p:cNvSpPr txBox="1"/>
          <p:nvPr/>
        </p:nvSpPr>
        <p:spPr>
          <a:xfrm>
            <a:off x="2895600" y="34290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3300"/>
                </a:solidFill>
              </a:rPr>
              <a:t>volt</a:t>
            </a:r>
            <a:endParaRPr lang="fr-FR" sz="2400" b="1" dirty="0">
              <a:solidFill>
                <a:srgbClr val="FF33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34000" y="34290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V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438400"/>
            <a:ext cx="178555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5400" y="16002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MULTIPLES ET SOUS MULTIPLES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0"/>
            <a:ext cx="7734300" cy="112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066800" y="37338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toi de compléter, </a:t>
            </a:r>
          </a:p>
          <a:p>
            <a:endParaRPr lang="fr-FR" dirty="0" smtClean="0"/>
          </a:p>
          <a:p>
            <a:r>
              <a:rPr lang="fr-FR" dirty="0" smtClean="0"/>
              <a:t>C’est comme le vélo, un tableau de conversion ne s’oublie pas!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71600" y="10668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Voici la correction</a:t>
            </a:r>
            <a:r>
              <a:rPr lang="fr-FR" dirty="0" smtClean="0"/>
              <a:t>:</a:t>
            </a:r>
            <a:endParaRPr lang="fr-FR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33600"/>
            <a:ext cx="8139113" cy="14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FFC000">
                <a:alpha val="59000"/>
              </a:srgb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76400" y="1600200"/>
            <a:ext cx="5867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MESURE</a:t>
            </a:r>
          </a:p>
          <a:p>
            <a:endParaRPr lang="fr-FR" b="1" u="sng" dirty="0" smtClean="0"/>
          </a:p>
          <a:p>
            <a:r>
              <a:rPr lang="fr-FR" sz="2000" dirty="0" smtClean="0"/>
              <a:t>La tension électrique se mesure à l’aide </a:t>
            </a:r>
            <a:r>
              <a:rPr lang="fr-FR" sz="2000" dirty="0" smtClean="0"/>
              <a:t>d’un</a:t>
            </a:r>
          </a:p>
          <a:p>
            <a:endParaRPr lang="fr-FR" sz="2000" dirty="0" smtClean="0"/>
          </a:p>
          <a:p>
            <a:r>
              <a:rPr lang="fr-FR" sz="2000" dirty="0" smtClean="0"/>
              <a:t>……………….branché en ………………... aux</a:t>
            </a:r>
          </a:p>
          <a:p>
            <a:endParaRPr lang="fr-FR" sz="2000" dirty="0" smtClean="0"/>
          </a:p>
          <a:p>
            <a:r>
              <a:rPr lang="fr-FR" sz="2000" dirty="0" smtClean="0"/>
              <a:t> </a:t>
            </a:r>
            <a:r>
              <a:rPr lang="fr-FR" sz="2000" dirty="0" smtClean="0"/>
              <a:t>bornes du dipôle. </a:t>
            </a:r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905000" y="26670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voltmètre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953000" y="2667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dérivation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24000" y="1524000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TENSION AUX BORNES D’UN GÉNÉRATEUR</a:t>
            </a:r>
          </a:p>
          <a:p>
            <a:endParaRPr lang="fr-FR" b="1" u="sng" dirty="0" smtClean="0"/>
          </a:p>
          <a:p>
            <a:endParaRPr lang="fr-FR" b="1" u="sng" dirty="0" smtClean="0"/>
          </a:p>
          <a:p>
            <a:r>
              <a:rPr lang="fr-FR" dirty="0" smtClean="0"/>
              <a:t>Tous les générateurs ont une tension électrique à leurs bornes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Un générateur produit une tension électrique.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9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47800" y="1143000"/>
            <a:ext cx="64770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TENSION AUX BORNES D’UN RÉCEPTEUR</a:t>
            </a:r>
          </a:p>
          <a:p>
            <a:endParaRPr lang="fr-FR" b="1" u="sng" dirty="0" smtClean="0"/>
          </a:p>
          <a:p>
            <a:r>
              <a:rPr lang="fr-FR" sz="2000" dirty="0" smtClean="0"/>
              <a:t>La tension est toujours nulle aux bornes d’un ……….. de connexion, d’un interrupteur </a:t>
            </a:r>
            <a:r>
              <a:rPr lang="fr-FR" sz="2000" dirty="0" smtClean="0"/>
              <a:t>…………………….., </a:t>
            </a:r>
            <a:r>
              <a:rPr lang="fr-FR" sz="2000" dirty="0" smtClean="0"/>
              <a:t>d’un récepteur qui ne …………………………pas.</a:t>
            </a:r>
          </a:p>
          <a:p>
            <a:r>
              <a:rPr lang="fr-FR" sz="2000" dirty="0" smtClean="0"/>
              <a:t> </a:t>
            </a:r>
          </a:p>
          <a:p>
            <a:r>
              <a:rPr lang="fr-FR" sz="2000" dirty="0" smtClean="0"/>
              <a:t>Une tension apparaît aux bornes d’un récepteur si un …………………. la lui fournit.</a:t>
            </a:r>
          </a:p>
          <a:p>
            <a:r>
              <a:rPr lang="fr-FR" sz="2000" dirty="0" smtClean="0"/>
              <a:t> </a:t>
            </a:r>
          </a:p>
          <a:p>
            <a:r>
              <a:rPr lang="fr-FR" sz="2000" dirty="0" smtClean="0"/>
              <a:t>La </a:t>
            </a:r>
            <a:r>
              <a:rPr lang="fr-FR" sz="2000" b="1" dirty="0" smtClean="0"/>
              <a:t>tension nominale</a:t>
            </a:r>
            <a:r>
              <a:rPr lang="fr-FR" sz="2000" dirty="0" smtClean="0"/>
              <a:t> d’un récepteur est la tension qu’il faut fournir au récepteur pour qu’il fonctionne ……………………………...</a:t>
            </a:r>
          </a:p>
          <a:p>
            <a:r>
              <a:rPr lang="fr-FR" sz="2000" dirty="0" smtClean="0"/>
              <a:t>On parle de surtension si la tension aux bornes du récepteur est ………………….. à la tension nominale. Le récepteur risque d’être détérioré.</a:t>
            </a:r>
          </a:p>
          <a:p>
            <a:endParaRPr lang="fr-FR" sz="2000" dirty="0"/>
          </a:p>
        </p:txBody>
      </p:sp>
      <p:sp>
        <p:nvSpPr>
          <p:cNvPr id="3" name="ZoneTexte 2"/>
          <p:cNvSpPr txBox="1"/>
          <p:nvPr/>
        </p:nvSpPr>
        <p:spPr>
          <a:xfrm>
            <a:off x="6629400" y="1600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fil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105400" y="1981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fermé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62400" y="2286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fonctionne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00200" y="3200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générateur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28800" y="4419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normalement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48000" y="5029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supérieure</a:t>
            </a:r>
            <a:endParaRPr lang="fr-F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>
                <a:alpha val="68000"/>
              </a:srgbClr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85988"/>
            <a:ext cx="85344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1524000" y="9144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1"/>
                </a:solidFill>
              </a:rPr>
              <a:t>ORDRE DE GRANDEUR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600200" y="5105400"/>
            <a:ext cx="487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</a:rPr>
              <a:t>Regarde sur les piles à ta disposition</a:t>
            </a:r>
            <a:endParaRPr lang="fr-FR" sz="2000" b="1" dirty="0">
              <a:solidFill>
                <a:srgbClr val="00206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H="1" flipV="1">
            <a:off x="2514600" y="4343400"/>
            <a:ext cx="1524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3657600" y="4343400"/>
            <a:ext cx="3048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724400" y="42672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12 V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648200" y="4038600"/>
            <a:ext cx="13716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Calcul</a:t>
            </a:r>
          </a:p>
          <a:p>
            <a:r>
              <a:rPr lang="fr-FR" dirty="0" smtClean="0"/>
              <a:t>2+5x2 </a:t>
            </a:r>
          </a:p>
          <a:p>
            <a:r>
              <a:rPr lang="fr-FR" dirty="0" smtClean="0"/>
              <a:t>N’oublie pas l’unité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248400" y="4114800"/>
            <a:ext cx="99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230 V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943600" y="1447800"/>
            <a:ext cx="3200400" cy="4114800"/>
          </a:xfrm>
          <a:prstGeom prst="ellipse">
            <a:avLst/>
          </a:prstGeom>
          <a:noFill/>
          <a:ln w="476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6705600" y="8382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DANGER</a:t>
            </a:r>
            <a:endParaRPr lang="fr-F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2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1" animBg="1"/>
      <p:bldP spid="11" grpId="2" animBg="1"/>
      <p:bldP spid="12" grpId="0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17525" y="569913"/>
            <a:ext cx="669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b="1">
                <a:effectLst>
                  <a:outerShdw blurRad="38100" dist="38100" dir="2700000" algn="tl">
                    <a:srgbClr val="C0C0C0"/>
                  </a:outerShdw>
                </a:effectLst>
              </a:rPr>
              <a:t>Comment doit être le sol pour que l’eau d’une rivière coule?</a:t>
            </a:r>
          </a:p>
        </p:txBody>
      </p:sp>
      <p:pic>
        <p:nvPicPr>
          <p:cNvPr id="8198" name="Picture 6" descr="riviè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cascade animée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486400" cy="6858000"/>
          </a:xfrm>
          <a:prstGeom prst="rect">
            <a:avLst/>
          </a:prstGeom>
          <a:noFill/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622925" y="2220913"/>
            <a:ext cx="3544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/>
              <a:t>Il doit y avoir un côté </a:t>
            </a:r>
            <a:r>
              <a:rPr lang="fr-FR" sz="2000">
                <a:solidFill>
                  <a:srgbClr val="FF3300"/>
                </a:solidFill>
              </a:rPr>
              <a:t>+</a:t>
            </a:r>
            <a:r>
              <a:rPr lang="fr-FR" sz="2000"/>
              <a:t> haut…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699125" y="5421313"/>
            <a:ext cx="2268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000"/>
              <a:t>…et un côté </a:t>
            </a:r>
            <a:r>
              <a:rPr lang="fr-FR" sz="2000">
                <a:solidFill>
                  <a:srgbClr val="FF3300"/>
                </a:solidFill>
              </a:rPr>
              <a:t>-</a:t>
            </a:r>
            <a:r>
              <a:rPr lang="fr-FR" sz="2000"/>
              <a:t> haut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562600" y="6110288"/>
            <a:ext cx="357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i="1">
                <a:effectLst>
                  <a:outerShdw blurRad="38100" dist="38100" dir="2700000" algn="tl">
                    <a:srgbClr val="C0C0C0"/>
                  </a:outerShdw>
                </a:effectLst>
              </a:rPr>
              <a:t>Ça vous rappelle quelque chose?</a:t>
            </a:r>
          </a:p>
        </p:txBody>
      </p:sp>
      <p:pic>
        <p:nvPicPr>
          <p:cNvPr id="10248" name="Picture 8" descr="smiley_perplexe_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381750"/>
            <a:ext cx="476250" cy="47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  <p:bldP spid="102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ascade animée 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286000"/>
            <a:ext cx="1524000" cy="2286000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1524000"/>
            <a:ext cx="381635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/>
              <a:t>La différence de </a:t>
            </a:r>
            <a:r>
              <a:rPr lang="fr-FR" dirty="0" smtClean="0"/>
              <a:t>hauteur </a:t>
            </a:r>
            <a:r>
              <a:rPr lang="fr-FR" dirty="0"/>
              <a:t>entre …</a:t>
            </a:r>
          </a:p>
          <a:p>
            <a:endParaRPr lang="fr-FR" dirty="0"/>
          </a:p>
          <a:p>
            <a:r>
              <a:rPr lang="fr-FR" dirty="0"/>
              <a:t>le côté le </a:t>
            </a:r>
            <a:r>
              <a:rPr lang="fr-FR" dirty="0">
                <a:solidFill>
                  <a:srgbClr val="FF3300"/>
                </a:solidFill>
              </a:rPr>
              <a:t>+</a:t>
            </a:r>
            <a:r>
              <a:rPr lang="fr-FR" dirty="0"/>
              <a:t> haut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et le côté le </a:t>
            </a:r>
            <a:r>
              <a:rPr lang="fr-FR" dirty="0">
                <a:solidFill>
                  <a:srgbClr val="FF3300"/>
                </a:solidFill>
              </a:rPr>
              <a:t>–</a:t>
            </a:r>
            <a:r>
              <a:rPr lang="fr-FR" dirty="0"/>
              <a:t> haut d’une cascade…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410200" y="1371600"/>
            <a:ext cx="339932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/>
              <a:t>…correspond à la différence </a:t>
            </a:r>
            <a:r>
              <a:rPr lang="fr-FR" dirty="0" smtClean="0"/>
              <a:t>de</a:t>
            </a:r>
          </a:p>
          <a:p>
            <a:r>
              <a:rPr lang="fr-FR" dirty="0"/>
              <a:t>n</a:t>
            </a:r>
            <a:r>
              <a:rPr lang="fr-FR" dirty="0" smtClean="0"/>
              <a:t>iveau électrique entre </a:t>
            </a:r>
            <a:endParaRPr lang="fr-FR" dirty="0"/>
          </a:p>
          <a:p>
            <a:endParaRPr lang="fr-FR" dirty="0"/>
          </a:p>
          <a:p>
            <a:r>
              <a:rPr lang="fr-FR" dirty="0"/>
              <a:t>la borne </a:t>
            </a:r>
            <a:r>
              <a:rPr lang="fr-FR" dirty="0">
                <a:solidFill>
                  <a:srgbClr val="FF3300"/>
                </a:solidFill>
              </a:rPr>
              <a:t>+</a:t>
            </a:r>
            <a:r>
              <a:rPr lang="fr-FR" dirty="0"/>
              <a:t>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et la borne </a:t>
            </a:r>
            <a:r>
              <a:rPr lang="fr-FR" dirty="0">
                <a:solidFill>
                  <a:srgbClr val="FF3300"/>
                </a:solidFill>
              </a:rPr>
              <a:t>–</a:t>
            </a:r>
            <a:r>
              <a:rPr lang="fr-FR" dirty="0"/>
              <a:t> d’un dipôle.</a:t>
            </a:r>
          </a:p>
        </p:txBody>
      </p:sp>
      <p:sp>
        <p:nvSpPr>
          <p:cNvPr id="12297" name="WordArt 9"/>
          <p:cNvSpPr>
            <a:spLocks noChangeArrowheads="1" noChangeShapeType="1" noTextEdit="1"/>
          </p:cNvSpPr>
          <p:nvPr/>
        </p:nvSpPr>
        <p:spPr bwMode="auto">
          <a:xfrm>
            <a:off x="4267200" y="1981200"/>
            <a:ext cx="609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+</a:t>
            </a:r>
          </a:p>
        </p:txBody>
      </p:sp>
      <p:sp>
        <p:nvSpPr>
          <p:cNvPr id="12298" name="WordArt 10"/>
          <p:cNvSpPr>
            <a:spLocks noChangeArrowheads="1" noChangeShapeType="1" noTextEdit="1"/>
          </p:cNvSpPr>
          <p:nvPr/>
        </p:nvSpPr>
        <p:spPr bwMode="auto">
          <a:xfrm>
            <a:off x="4191000" y="4724400"/>
            <a:ext cx="609600" cy="190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-</a:t>
            </a:r>
          </a:p>
        </p:txBody>
      </p:sp>
      <p:grpSp>
        <p:nvGrpSpPr>
          <p:cNvPr id="12324" name="Group 36"/>
          <p:cNvGrpSpPr>
            <a:grpSpLocks/>
          </p:cNvGrpSpPr>
          <p:nvPr/>
        </p:nvGrpSpPr>
        <p:grpSpPr bwMode="auto">
          <a:xfrm>
            <a:off x="1752600" y="2362200"/>
            <a:ext cx="2057400" cy="2057400"/>
            <a:chOff x="1296" y="1488"/>
            <a:chExt cx="1296" cy="1296"/>
          </a:xfrm>
        </p:grpSpPr>
        <p:sp>
          <p:nvSpPr>
            <p:cNvPr id="12325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1296" y="1872"/>
              <a:ext cx="1260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</a:sp3d>
            </a:bodyPr>
            <a:lstStyle/>
            <a:p>
              <a:pPr algn="ctr"/>
              <a:r>
                <a:rPr lang="fr-FR" sz="36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BCBCB"/>
                      </a:gs>
                      <a:gs pos="13000">
                        <a:srgbClr val="5F5F5F"/>
                      </a:gs>
                      <a:gs pos="21001">
                        <a:srgbClr val="5F5F5F"/>
                      </a:gs>
                      <a:gs pos="63000">
                        <a:srgbClr val="FFFFFF"/>
                      </a:gs>
                      <a:gs pos="67000">
                        <a:srgbClr val="B2B2B2"/>
                      </a:gs>
                      <a:gs pos="69000">
                        <a:srgbClr val="292929"/>
                      </a:gs>
                      <a:gs pos="82001">
                        <a:srgbClr val="777777"/>
                      </a:gs>
                      <a:gs pos="100000">
                        <a:srgbClr val="EAEAEA"/>
                      </a:gs>
                    </a:gsLst>
                    <a:lin ang="5400000" scaled="1"/>
                  </a:gradFill>
                  <a:latin typeface="Times New Roman"/>
                  <a:cs typeface="Times New Roman"/>
                </a:rPr>
                <a:t>Hauteur</a:t>
              </a:r>
            </a:p>
          </p:txBody>
        </p:sp>
        <p:sp>
          <p:nvSpPr>
            <p:cNvPr id="12326" name="Line 38"/>
            <p:cNvSpPr>
              <a:spLocks noChangeShapeType="1"/>
            </p:cNvSpPr>
            <p:nvPr/>
          </p:nvSpPr>
          <p:spPr bwMode="auto">
            <a:xfrm>
              <a:off x="2592" y="1488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330" name="Group 42"/>
          <p:cNvGrpSpPr>
            <a:grpSpLocks/>
          </p:cNvGrpSpPr>
          <p:nvPr/>
        </p:nvGrpSpPr>
        <p:grpSpPr bwMode="auto">
          <a:xfrm>
            <a:off x="5410200" y="2362200"/>
            <a:ext cx="2076450" cy="2057400"/>
            <a:chOff x="3408" y="1488"/>
            <a:chExt cx="1308" cy="1296"/>
          </a:xfrm>
        </p:grpSpPr>
        <p:sp>
          <p:nvSpPr>
            <p:cNvPr id="12331" name="WordArt 43"/>
            <p:cNvSpPr>
              <a:spLocks noChangeArrowheads="1" noChangeShapeType="1" noTextEdit="1"/>
            </p:cNvSpPr>
            <p:nvPr/>
          </p:nvSpPr>
          <p:spPr bwMode="auto">
            <a:xfrm>
              <a:off x="3456" y="1872"/>
              <a:ext cx="1260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scene3d>
                <a:camera prst="legacyPerspectiveTopLeft"/>
                <a:lightRig rig="legacyNormal3" dir="r"/>
              </a:scene3d>
              <a:sp3d extrusionH="201600" prstMaterial="legacyMetal">
                <a:extrusionClr>
                  <a:srgbClr val="FFFFFF"/>
                </a:extrusionClr>
              </a:sp3d>
            </a:bodyPr>
            <a:lstStyle/>
            <a:p>
              <a:pPr algn="ctr"/>
              <a:r>
                <a:rPr lang="fr-FR" sz="3600" kern="10">
                  <a:ln w="9525">
                    <a:round/>
                    <a:headEnd/>
                    <a:tailEnd/>
                  </a:ln>
                  <a:gradFill rotWithShape="0">
                    <a:gsLst>
                      <a:gs pos="0">
                        <a:srgbClr val="CBCBCB"/>
                      </a:gs>
                      <a:gs pos="13000">
                        <a:srgbClr val="5F5F5F"/>
                      </a:gs>
                      <a:gs pos="21001">
                        <a:srgbClr val="5F5F5F"/>
                      </a:gs>
                      <a:gs pos="63000">
                        <a:srgbClr val="FFFFFF"/>
                      </a:gs>
                      <a:gs pos="67000">
                        <a:srgbClr val="B2B2B2"/>
                      </a:gs>
                      <a:gs pos="69000">
                        <a:srgbClr val="292929"/>
                      </a:gs>
                      <a:gs pos="82001">
                        <a:srgbClr val="777777"/>
                      </a:gs>
                      <a:gs pos="100000">
                        <a:srgbClr val="EAEAEA"/>
                      </a:gs>
                    </a:gsLst>
                    <a:lin ang="5400000" scaled="1"/>
                  </a:gradFill>
                  <a:latin typeface="Times New Roman"/>
                  <a:cs typeface="Times New Roman"/>
                </a:rPr>
                <a:t>Tension</a:t>
              </a:r>
            </a:p>
          </p:txBody>
        </p:sp>
        <p:sp>
          <p:nvSpPr>
            <p:cNvPr id="12332" name="Line 44"/>
            <p:cNvSpPr>
              <a:spLocks noChangeShapeType="1"/>
            </p:cNvSpPr>
            <p:nvPr/>
          </p:nvSpPr>
          <p:spPr bwMode="auto">
            <a:xfrm>
              <a:off x="3408" y="1488"/>
              <a:ext cx="0" cy="12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ascade animée 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286000"/>
            <a:ext cx="1524000" cy="2286000"/>
          </a:xfrm>
          <a:prstGeom prst="rect">
            <a:avLst/>
          </a:prstGeom>
          <a:noFill/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953000" y="2057400"/>
            <a:ext cx="267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… au courant électrique.</a:t>
            </a:r>
          </a:p>
        </p:txBody>
      </p:sp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4267200" y="1981200"/>
            <a:ext cx="609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+</a:t>
            </a:r>
          </a:p>
        </p:txBody>
      </p:sp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4191000" y="4724400"/>
            <a:ext cx="609600" cy="190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-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27550" y="1905000"/>
            <a:ext cx="19494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/>
              <a:t>Le courant d’eau </a:t>
            </a:r>
          </a:p>
          <a:p>
            <a:r>
              <a:rPr lang="fr-FR" dirty="0"/>
              <a:t>correspond…</a:t>
            </a:r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07 -0.0044 -0.02465 0.01297 -0.03455 0.01736 C -0.04149 0.02385 -0.04635 0.0294 -0.05468 0.03334 C -0.06493 0.04306 -0.06007 0.03889 -0.06909 0.04607 C -0.07187 0.05185 -0.07552 0.0544 -0.07968 0.05857 C -0.08507 0.06922 -0.0783 0.05718 -0.08802 0.06829 C -0.08906 0.06945 -0.08941 0.07153 -0.09045 0.07292 C -0.09149 0.07431 -0.09288 0.075 -0.09409 0.07616 C -0.09791 0.08403 -0.10208 0.08959 -0.10833 0.09352 C -0.11215 0.09861 -0.11336 0.10394 -0.11788 0.10787 C -0.11909 0.10996 -0.11979 0.1125 -0.12135 0.11412 C -0.12239 0.11528 -0.12395 0.11459 -0.125 0.11574 C -0.12621 0.1169 -0.12656 0.11922 -0.12743 0.1206 C -0.1302 0.125 -0.13107 0.12547 -0.13455 0.12848 C -0.13645 0.13635 -0.14201 0.14329 -0.14635 0.14908 C -0.14791 0.15556 -0.15121 0.15602 -0.15364 0.16181 C -0.15711 0.16991 -0.15937 0.17871 -0.16423 0.18565 C -0.16632 0.19422 -0.16458 0.18866 -0.17031 0.2 C -0.171 0.20162 -0.17257 0.20463 -0.17257 0.20463 C -0.17517 0.22199 -0.17187 0.2044 -0.17621 0.21898 C -0.17847 0.22685 -0.17812 0.23496 -0.1809 0.24283 C -0.18281 0.26019 -0.1835 0.27778 -0.18576 0.29514 C -0.18611 0.29815 -0.18923 0.31227 -0.18923 0.30949 " pathEditMode="relative" ptsTypes="ffffffffffffffffffffffA">
                                      <p:cBhvr>
                                        <p:cTn id="13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22222E-6 -2.59259E-6 C -0.00156 -0.00046 -0.00313 -0.00185 -0.00469 -0.00162 C -0.00833 -0.00092 -0.01597 0.01111 -0.01892 0.01598 C -0.02101 0.01945 -0.025 0.02709 -0.025 0.02709 C -0.02726 0.03773 -0.02951 0.0426 -0.03212 0.05232 C -0.03542 0.07871 -0.0375 0.10486 -0.03924 0.13172 C -0.0401 0.14375 -0.03993 0.15533 -0.04288 0.16667 C -0.04358 0.19213 -0.04531 0.21598 -0.04635 0.24121 C -0.04566 0.26366 -0.04635 0.28172 -0.04635 0.30324 " pathEditMode="relative" ptsTypes="ffffffffA">
                                      <p:cBhvr>
                                        <p:cTn id="22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0" grpId="1"/>
      <p:bldP spid="14339" grpId="0"/>
      <p:bldP spid="1433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4650" y="1447800"/>
            <a:ext cx="4959350" cy="3508375"/>
          </a:xfrm>
          <a:prstGeom prst="rect">
            <a:avLst/>
          </a:prstGeom>
          <a:noFill/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295400"/>
            <a:ext cx="3124200" cy="838200"/>
          </a:xfrm>
          <a:prstGeom prst="rect">
            <a:avLst/>
          </a:prstGeom>
          <a:noFill/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057400"/>
            <a:ext cx="2667000" cy="3251200"/>
          </a:xfrm>
          <a:prstGeom prst="rect">
            <a:avLst/>
          </a:prstGeom>
          <a:noFill/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514600" y="0"/>
            <a:ext cx="33750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200" b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Fabrication d’un circuit: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5035550" y="700088"/>
            <a:ext cx="357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On utilise un </a:t>
            </a:r>
            <a:r>
              <a:rPr lang="fr-FR">
                <a:solidFill>
                  <a:srgbClr val="FF3300"/>
                </a:solidFill>
              </a:rPr>
              <a:t>générateur (tension)</a:t>
            </a:r>
          </a:p>
        </p:txBody>
      </p:sp>
      <p:grpSp>
        <p:nvGrpSpPr>
          <p:cNvPr id="26637" name="Group 13"/>
          <p:cNvGrpSpPr>
            <a:grpSpLocks/>
          </p:cNvGrpSpPr>
          <p:nvPr/>
        </p:nvGrpSpPr>
        <p:grpSpPr bwMode="auto">
          <a:xfrm>
            <a:off x="3962400" y="2438400"/>
            <a:ext cx="534988" cy="2438400"/>
            <a:chOff x="1872" y="336"/>
            <a:chExt cx="337" cy="864"/>
          </a:xfrm>
        </p:grpSpPr>
        <p:sp>
          <p:nvSpPr>
            <p:cNvPr id="26638" name="AutoShape 14"/>
            <p:cNvSpPr>
              <a:spLocks noChangeArrowheads="1"/>
            </p:cNvSpPr>
            <p:nvPr/>
          </p:nvSpPr>
          <p:spPr bwMode="auto">
            <a:xfrm>
              <a:off x="1872" y="336"/>
              <a:ext cx="96" cy="864"/>
            </a:xfrm>
            <a:prstGeom prst="upDownArrow">
              <a:avLst>
                <a:gd name="adj1" fmla="val 50000"/>
                <a:gd name="adj2" fmla="val 18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6639" name="Text Box 15"/>
            <p:cNvSpPr txBox="1">
              <a:spLocks noChangeArrowheads="1"/>
            </p:cNvSpPr>
            <p:nvPr/>
          </p:nvSpPr>
          <p:spPr bwMode="auto">
            <a:xfrm>
              <a:off x="1920" y="572"/>
              <a:ext cx="289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3000"/>
                <a:t>H</a:t>
              </a:r>
            </a:p>
          </p:txBody>
        </p:sp>
      </p:grp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0" y="685800"/>
            <a:ext cx="4083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/>
              <a:t>Utilisation d’une </a:t>
            </a:r>
            <a:r>
              <a:rPr lang="fr-FR">
                <a:solidFill>
                  <a:srgbClr val="FF3300"/>
                </a:solidFill>
              </a:rPr>
              <a:t>différence de hauteur</a:t>
            </a:r>
            <a:r>
              <a:rPr lang="fr-FR"/>
              <a:t> </a:t>
            </a:r>
          </a:p>
          <a:p>
            <a:pPr algn="ctr"/>
            <a:r>
              <a:rPr lang="fr-FR">
                <a:solidFill>
                  <a:srgbClr val="0066FF"/>
                </a:solidFill>
              </a:rPr>
              <a:t>(rivière, cascade)</a:t>
            </a:r>
          </a:p>
        </p:txBody>
      </p:sp>
      <p:pic>
        <p:nvPicPr>
          <p:cNvPr id="26646" name="Picture 22" descr="cascad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62200"/>
            <a:ext cx="3886200" cy="2590800"/>
          </a:xfrm>
          <a:prstGeom prst="rect">
            <a:avLst/>
          </a:prstGeom>
          <a:noFill/>
        </p:spPr>
      </p:pic>
      <p:pic>
        <p:nvPicPr>
          <p:cNvPr id="26647" name="Picture 23" descr="cascade animée 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2286000"/>
            <a:ext cx="1524000" cy="2286000"/>
          </a:xfrm>
          <a:prstGeom prst="rect">
            <a:avLst/>
          </a:prstGeom>
          <a:noFill/>
        </p:spPr>
      </p:pic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1752600" y="5181600"/>
            <a:ext cx="567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/>
              <a:t>Si le circuit est </a:t>
            </a:r>
            <a:r>
              <a:rPr lang="fr-FR">
                <a:solidFill>
                  <a:srgbClr val="FF3300"/>
                </a:solidFill>
              </a:rPr>
              <a:t>fermé</a:t>
            </a:r>
            <a:r>
              <a:rPr lang="fr-FR"/>
              <a:t>, on a alors un </a:t>
            </a:r>
            <a:r>
              <a:rPr lang="fr-FR">
                <a:solidFill>
                  <a:srgbClr val="FF3300"/>
                </a:solidFill>
              </a:rPr>
              <a:t>courant</a:t>
            </a:r>
            <a:r>
              <a:rPr lang="fr-FR"/>
              <a:t> qui circule</a:t>
            </a:r>
            <a:endParaRPr lang="fr-FR">
              <a:solidFill>
                <a:srgbClr val="0066FF"/>
              </a:solidFill>
            </a:endParaRPr>
          </a:p>
        </p:txBody>
      </p:sp>
      <p:grpSp>
        <p:nvGrpSpPr>
          <p:cNvPr id="26653" name="Group 29"/>
          <p:cNvGrpSpPr>
            <a:grpSpLocks/>
          </p:cNvGrpSpPr>
          <p:nvPr/>
        </p:nvGrpSpPr>
        <p:grpSpPr bwMode="auto">
          <a:xfrm>
            <a:off x="6477000" y="2590800"/>
            <a:ext cx="2057400" cy="2209800"/>
            <a:chOff x="4080" y="1632"/>
            <a:chExt cx="1296" cy="1392"/>
          </a:xfrm>
        </p:grpSpPr>
        <p:sp>
          <p:nvSpPr>
            <p:cNvPr id="26650" name="Line 26"/>
            <p:cNvSpPr>
              <a:spLocks noChangeShapeType="1"/>
            </p:cNvSpPr>
            <p:nvPr/>
          </p:nvSpPr>
          <p:spPr bwMode="auto">
            <a:xfrm>
              <a:off x="4080" y="1632"/>
              <a:ext cx="12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6651" name="Line 27"/>
            <p:cNvSpPr>
              <a:spLocks noChangeShapeType="1"/>
            </p:cNvSpPr>
            <p:nvPr/>
          </p:nvSpPr>
          <p:spPr bwMode="auto">
            <a:xfrm>
              <a:off x="4080" y="3024"/>
              <a:ext cx="12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6652" name="Line 28"/>
            <p:cNvSpPr>
              <a:spLocks noChangeShapeType="1"/>
            </p:cNvSpPr>
            <p:nvPr/>
          </p:nvSpPr>
          <p:spPr bwMode="auto">
            <a:xfrm flipV="1">
              <a:off x="5376" y="1632"/>
              <a:ext cx="0" cy="1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26654" name="Picture 30" descr="cascade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362200"/>
            <a:ext cx="38862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3" grpId="0"/>
      <p:bldP spid="266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84650" y="1447800"/>
            <a:ext cx="4959350" cy="3508375"/>
          </a:xfrm>
          <a:prstGeom prst="rect">
            <a:avLst/>
          </a:prstGeom>
          <a:noFill/>
        </p:spPr>
      </p:pic>
      <p:pic>
        <p:nvPicPr>
          <p:cNvPr id="28675" name="Picture 3" descr="Gifs Animés Engrenages (39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 flipV="1">
            <a:off x="3379788" y="3124200"/>
            <a:ext cx="1371600" cy="1447800"/>
          </a:xfrm>
          <a:prstGeom prst="rect">
            <a:avLst/>
          </a:prstGeom>
          <a:noFill/>
        </p:spPr>
      </p:pic>
      <p:pic>
        <p:nvPicPr>
          <p:cNvPr id="28676" name="Picture 4" descr="cascade animée 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2286000"/>
            <a:ext cx="1524000" cy="2286000"/>
          </a:xfrm>
          <a:prstGeom prst="rect">
            <a:avLst/>
          </a:prstGeom>
          <a:noFill/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76200" y="5486400"/>
            <a:ext cx="49847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La roue tourne et le courant d’eau est ralenti </a:t>
            </a:r>
          </a:p>
          <a:p>
            <a:r>
              <a:rPr lang="fr-FR"/>
              <a:t>par les pales qui « </a:t>
            </a:r>
            <a:r>
              <a:rPr lang="fr-FR">
                <a:solidFill>
                  <a:srgbClr val="FF3300"/>
                </a:solidFill>
              </a:rPr>
              <a:t>résistent</a:t>
            </a:r>
            <a:r>
              <a:rPr lang="fr-FR"/>
              <a:t> » au courant d’eau.</a:t>
            </a:r>
          </a:p>
          <a:p>
            <a:r>
              <a:rPr lang="fr-FR"/>
              <a:t>Le moulin fonctionne.</a:t>
            </a: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1295400"/>
            <a:ext cx="3124200" cy="838200"/>
          </a:xfrm>
          <a:prstGeom prst="rect">
            <a:avLst/>
          </a:prstGeom>
          <a:noFill/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057400"/>
            <a:ext cx="2667000" cy="3251200"/>
          </a:xfrm>
          <a:prstGeom prst="rect">
            <a:avLst/>
          </a:prstGeom>
          <a:noFill/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514600" y="0"/>
            <a:ext cx="33750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200" b="1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Fabrication d’un circuit: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5035550" y="700088"/>
            <a:ext cx="357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On utilise un </a:t>
            </a:r>
            <a:r>
              <a:rPr lang="fr-FR">
                <a:solidFill>
                  <a:srgbClr val="FF3300"/>
                </a:solidFill>
              </a:rPr>
              <a:t>générateur (tension)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5486400" y="4800600"/>
            <a:ext cx="36215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CC3300"/>
                </a:solidFill>
              </a:rPr>
              <a:t>… cela revient à ajouter un </a:t>
            </a:r>
            <a:r>
              <a:rPr lang="fr-FR" dirty="0" smtClean="0">
                <a:solidFill>
                  <a:srgbClr val="CC3300"/>
                </a:solidFill>
              </a:rPr>
              <a:t>dipôle</a:t>
            </a:r>
          </a:p>
          <a:p>
            <a:r>
              <a:rPr lang="fr-FR" dirty="0">
                <a:solidFill>
                  <a:srgbClr val="CC3300"/>
                </a:solidFill>
              </a:rPr>
              <a:t>r</a:t>
            </a:r>
            <a:r>
              <a:rPr lang="fr-FR" dirty="0" smtClean="0">
                <a:solidFill>
                  <a:srgbClr val="CC3300"/>
                </a:solidFill>
              </a:rPr>
              <a:t>écepteur dans </a:t>
            </a:r>
            <a:r>
              <a:rPr lang="fr-FR" dirty="0">
                <a:solidFill>
                  <a:srgbClr val="CC3300"/>
                </a:solidFill>
              </a:rPr>
              <a:t>le circuit.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5137775" y="5410200"/>
            <a:ext cx="407034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/>
              <a:t>Le courant circule dans le circuit, </a:t>
            </a:r>
          </a:p>
          <a:p>
            <a:r>
              <a:rPr lang="fr-FR" dirty="0"/>
              <a:t>fait fonctionner les dipôles </a:t>
            </a:r>
            <a:r>
              <a:rPr lang="fr-FR" dirty="0" smtClean="0"/>
              <a:t>récepteurs.</a:t>
            </a:r>
            <a:endParaRPr lang="fr-FR" dirty="0"/>
          </a:p>
          <a:p>
            <a:r>
              <a:rPr lang="fr-FR" dirty="0" smtClean="0"/>
              <a:t>Les dipôles </a:t>
            </a:r>
            <a:r>
              <a:rPr lang="fr-FR" dirty="0">
                <a:solidFill>
                  <a:srgbClr val="FF3300"/>
                </a:solidFill>
              </a:rPr>
              <a:t>résistent </a:t>
            </a:r>
            <a:r>
              <a:rPr lang="fr-FR" dirty="0"/>
              <a:t>au </a:t>
            </a:r>
            <a:r>
              <a:rPr lang="fr-FR" dirty="0" smtClean="0"/>
              <a:t>courant.</a:t>
            </a:r>
            <a:endParaRPr lang="fr-FR" dirty="0"/>
          </a:p>
        </p:txBody>
      </p:sp>
      <p:grpSp>
        <p:nvGrpSpPr>
          <p:cNvPr id="28685" name="Group 13"/>
          <p:cNvGrpSpPr>
            <a:grpSpLocks/>
          </p:cNvGrpSpPr>
          <p:nvPr/>
        </p:nvGrpSpPr>
        <p:grpSpPr bwMode="auto">
          <a:xfrm>
            <a:off x="3962400" y="2438400"/>
            <a:ext cx="534988" cy="2438400"/>
            <a:chOff x="1872" y="336"/>
            <a:chExt cx="337" cy="864"/>
          </a:xfrm>
        </p:grpSpPr>
        <p:sp>
          <p:nvSpPr>
            <p:cNvPr id="28686" name="AutoShape 14"/>
            <p:cNvSpPr>
              <a:spLocks noChangeArrowheads="1"/>
            </p:cNvSpPr>
            <p:nvPr/>
          </p:nvSpPr>
          <p:spPr bwMode="auto">
            <a:xfrm>
              <a:off x="1872" y="336"/>
              <a:ext cx="96" cy="864"/>
            </a:xfrm>
            <a:prstGeom prst="upDownArrow">
              <a:avLst>
                <a:gd name="adj1" fmla="val 50000"/>
                <a:gd name="adj2" fmla="val 18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687" name="Text Box 15"/>
            <p:cNvSpPr txBox="1">
              <a:spLocks noChangeArrowheads="1"/>
            </p:cNvSpPr>
            <p:nvPr/>
          </p:nvSpPr>
          <p:spPr bwMode="auto">
            <a:xfrm>
              <a:off x="1920" y="572"/>
              <a:ext cx="289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3000"/>
                <a:t>H</a:t>
              </a:r>
            </a:p>
          </p:txBody>
        </p:sp>
      </p:grp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0" y="685800"/>
            <a:ext cx="4083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/>
              <a:t>Utilisation d’une </a:t>
            </a:r>
            <a:r>
              <a:rPr lang="fr-FR">
                <a:solidFill>
                  <a:srgbClr val="FF3300"/>
                </a:solidFill>
              </a:rPr>
              <a:t>différence de hauteur</a:t>
            </a:r>
            <a:r>
              <a:rPr lang="fr-FR"/>
              <a:t> </a:t>
            </a:r>
          </a:p>
          <a:p>
            <a:pPr algn="ctr"/>
            <a:r>
              <a:rPr lang="fr-FR">
                <a:solidFill>
                  <a:srgbClr val="0066FF"/>
                </a:solidFill>
              </a:rPr>
              <a:t>(rivière, cascade)</a:t>
            </a: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0" y="1447800"/>
            <a:ext cx="589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CC3300"/>
                </a:solidFill>
              </a:rPr>
              <a:t>Ajouter une roue qui utilise le courant pour fonctionner…</a:t>
            </a:r>
          </a:p>
        </p:txBody>
      </p:sp>
      <p:grpSp>
        <p:nvGrpSpPr>
          <p:cNvPr id="28694" name="Group 22"/>
          <p:cNvGrpSpPr>
            <a:grpSpLocks/>
          </p:cNvGrpSpPr>
          <p:nvPr/>
        </p:nvGrpSpPr>
        <p:grpSpPr bwMode="auto">
          <a:xfrm>
            <a:off x="6477000" y="2590800"/>
            <a:ext cx="2057400" cy="2209800"/>
            <a:chOff x="4080" y="1632"/>
            <a:chExt cx="1296" cy="1392"/>
          </a:xfrm>
        </p:grpSpPr>
        <p:sp>
          <p:nvSpPr>
            <p:cNvPr id="28695" name="Line 23"/>
            <p:cNvSpPr>
              <a:spLocks noChangeShapeType="1"/>
            </p:cNvSpPr>
            <p:nvPr/>
          </p:nvSpPr>
          <p:spPr bwMode="auto">
            <a:xfrm>
              <a:off x="4080" y="1632"/>
              <a:ext cx="12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8696" name="Line 24"/>
            <p:cNvSpPr>
              <a:spLocks noChangeShapeType="1"/>
            </p:cNvSpPr>
            <p:nvPr/>
          </p:nvSpPr>
          <p:spPr bwMode="auto">
            <a:xfrm>
              <a:off x="4080" y="3024"/>
              <a:ext cx="12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8697" name="Line 25"/>
            <p:cNvSpPr>
              <a:spLocks noChangeShapeType="1"/>
            </p:cNvSpPr>
            <p:nvPr/>
          </p:nvSpPr>
          <p:spPr bwMode="auto">
            <a:xfrm flipV="1">
              <a:off x="5376" y="1632"/>
              <a:ext cx="0" cy="1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28698" name="Picture 26" descr="roues dentelées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3046413"/>
            <a:ext cx="1616075" cy="1570037"/>
          </a:xfrm>
          <a:prstGeom prst="rect">
            <a:avLst/>
          </a:prstGeom>
          <a:noFill/>
        </p:spPr>
      </p:pic>
      <p:pic>
        <p:nvPicPr>
          <p:cNvPr id="28684" name="Picture 12" descr="cascade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362200"/>
            <a:ext cx="3886200" cy="2590800"/>
          </a:xfrm>
          <a:prstGeom prst="rect">
            <a:avLst/>
          </a:prstGeom>
          <a:noFill/>
        </p:spPr>
      </p:pic>
      <p:sp>
        <p:nvSpPr>
          <p:cNvPr id="28693" name="Oval 21" descr="moulin-a-eau_21030896"/>
          <p:cNvSpPr>
            <a:spLocks noChangeArrowheads="1"/>
          </p:cNvSpPr>
          <p:nvPr/>
        </p:nvSpPr>
        <p:spPr bwMode="auto">
          <a:xfrm>
            <a:off x="990600" y="1981200"/>
            <a:ext cx="1905000" cy="2514600"/>
          </a:xfrm>
          <a:prstGeom prst="ellipse">
            <a:avLst/>
          </a:prstGeom>
          <a:blipFill dpi="0" rotWithShape="1">
            <a:blip r:embed="rId9" cstate="print"/>
            <a:srcRect/>
            <a:stretch>
              <a:fillRect/>
            </a:stretch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8699" name="Group 27"/>
          <p:cNvGrpSpPr>
            <a:grpSpLocks/>
          </p:cNvGrpSpPr>
          <p:nvPr/>
        </p:nvGrpSpPr>
        <p:grpSpPr bwMode="auto">
          <a:xfrm>
            <a:off x="6435725" y="1981200"/>
            <a:ext cx="1447800" cy="844550"/>
            <a:chOff x="4054" y="1248"/>
            <a:chExt cx="912" cy="532"/>
          </a:xfrm>
        </p:grpSpPr>
        <p:sp>
          <p:nvSpPr>
            <p:cNvPr id="28700" name="AutoShape 28"/>
            <p:cNvSpPr>
              <a:spLocks noChangeArrowheads="1"/>
            </p:cNvSpPr>
            <p:nvPr/>
          </p:nvSpPr>
          <p:spPr bwMode="auto">
            <a:xfrm>
              <a:off x="4054" y="1474"/>
              <a:ext cx="912" cy="306"/>
            </a:xfrm>
            <a:prstGeom prst="chevron">
              <a:avLst>
                <a:gd name="adj" fmla="val 205964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28701" name="Picture 2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704" y="1248"/>
              <a:ext cx="117" cy="2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  <p:bldP spid="28681" grpId="0"/>
      <p:bldP spid="28682" grpId="0"/>
      <p:bldP spid="28683" grpId="0"/>
      <p:bldP spid="28688" grpId="0"/>
      <p:bldP spid="28690" grpId="0"/>
      <p:bldP spid="286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65125" y="152400"/>
            <a:ext cx="160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u="sng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 RESUME:</a:t>
            </a:r>
          </a:p>
        </p:txBody>
      </p:sp>
      <p:sp>
        <p:nvSpPr>
          <p:cNvPr id="20489" name="AutoShape 9"/>
          <p:cNvSpPr>
            <a:spLocks noChangeArrowheads="1"/>
          </p:cNvSpPr>
          <p:nvPr/>
        </p:nvSpPr>
        <p:spPr bwMode="auto">
          <a:xfrm>
            <a:off x="3657600" y="838200"/>
            <a:ext cx="909638" cy="485775"/>
          </a:xfrm>
          <a:prstGeom prst="leftRightArrow">
            <a:avLst>
              <a:gd name="adj1" fmla="val 50000"/>
              <a:gd name="adj2" fmla="val 3745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493" name="AutoShape 13"/>
          <p:cNvSpPr>
            <a:spLocks noChangeArrowheads="1"/>
          </p:cNvSpPr>
          <p:nvPr/>
        </p:nvSpPr>
        <p:spPr bwMode="auto">
          <a:xfrm>
            <a:off x="3429000" y="2819400"/>
            <a:ext cx="909638" cy="485775"/>
          </a:xfrm>
          <a:prstGeom prst="leftRightArrow">
            <a:avLst>
              <a:gd name="adj1" fmla="val 50000"/>
              <a:gd name="adj2" fmla="val 3745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0503" name="AutoShape 23"/>
          <p:cNvSpPr>
            <a:spLocks noChangeArrowheads="1"/>
          </p:cNvSpPr>
          <p:nvPr/>
        </p:nvSpPr>
        <p:spPr bwMode="auto">
          <a:xfrm>
            <a:off x="3657600" y="4953000"/>
            <a:ext cx="909638" cy="485775"/>
          </a:xfrm>
          <a:prstGeom prst="leftRightArrow">
            <a:avLst>
              <a:gd name="adj1" fmla="val 50000"/>
              <a:gd name="adj2" fmla="val 3745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0515" name="Group 35"/>
          <p:cNvGrpSpPr>
            <a:grpSpLocks/>
          </p:cNvGrpSpPr>
          <p:nvPr/>
        </p:nvGrpSpPr>
        <p:grpSpPr bwMode="auto">
          <a:xfrm>
            <a:off x="0" y="609600"/>
            <a:ext cx="3587750" cy="1219200"/>
            <a:chOff x="0" y="384"/>
            <a:chExt cx="2260" cy="768"/>
          </a:xfrm>
        </p:grpSpPr>
        <p:pic>
          <p:nvPicPr>
            <p:cNvPr id="20516" name="Picture 36" descr="cascade animée 2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84"/>
              <a:ext cx="614" cy="768"/>
            </a:xfrm>
            <a:prstGeom prst="rect">
              <a:avLst/>
            </a:prstGeom>
            <a:noFill/>
          </p:spPr>
        </p:pic>
        <p:sp>
          <p:nvSpPr>
            <p:cNvPr id="20517" name="Text Box 37"/>
            <p:cNvSpPr txBox="1">
              <a:spLocks noChangeArrowheads="1"/>
            </p:cNvSpPr>
            <p:nvPr/>
          </p:nvSpPr>
          <p:spPr bwMode="auto">
            <a:xfrm>
              <a:off x="720" y="480"/>
              <a:ext cx="154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0066FF"/>
                  </a:solidFill>
                </a:rPr>
                <a:t>Différence de hauteur </a:t>
              </a:r>
            </a:p>
            <a:p>
              <a:r>
                <a:rPr lang="fr-FR" dirty="0"/>
                <a:t>dans la nature</a:t>
              </a:r>
            </a:p>
          </p:txBody>
        </p:sp>
      </p:grpSp>
      <p:grpSp>
        <p:nvGrpSpPr>
          <p:cNvPr id="20523" name="Group 43"/>
          <p:cNvGrpSpPr>
            <a:grpSpLocks/>
          </p:cNvGrpSpPr>
          <p:nvPr/>
        </p:nvGrpSpPr>
        <p:grpSpPr bwMode="auto">
          <a:xfrm>
            <a:off x="0" y="2743200"/>
            <a:ext cx="2647950" cy="1524000"/>
            <a:chOff x="0" y="1728"/>
            <a:chExt cx="1668" cy="960"/>
          </a:xfrm>
        </p:grpSpPr>
        <p:pic>
          <p:nvPicPr>
            <p:cNvPr id="20524" name="Picture 44" descr="cascade animée 3"/>
            <p:cNvPicPr>
              <a:picLocks noChangeAspect="1" noChangeArrowheads="1" noCrop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728"/>
              <a:ext cx="640" cy="960"/>
            </a:xfrm>
            <a:prstGeom prst="rect">
              <a:avLst/>
            </a:prstGeom>
            <a:noFill/>
          </p:spPr>
        </p:pic>
        <p:sp>
          <p:nvSpPr>
            <p:cNvPr id="20525" name="Text Box 45"/>
            <p:cNvSpPr txBox="1">
              <a:spLocks noChangeArrowheads="1"/>
            </p:cNvSpPr>
            <p:nvPr/>
          </p:nvSpPr>
          <p:spPr bwMode="auto">
            <a:xfrm>
              <a:off x="528" y="1943"/>
              <a:ext cx="114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FF3300"/>
                  </a:solidFill>
                </a:rPr>
                <a:t>Courant d’eau </a:t>
              </a:r>
            </a:p>
            <a:p>
              <a:r>
                <a:rPr lang="fr-FR"/>
                <a:t>dans la nature</a:t>
              </a:r>
            </a:p>
            <a:p>
              <a:r>
                <a:rPr lang="fr-FR"/>
                <a:t>(eau qui circule)</a:t>
              </a:r>
            </a:p>
          </p:txBody>
        </p:sp>
      </p:grpSp>
      <p:grpSp>
        <p:nvGrpSpPr>
          <p:cNvPr id="20530" name="Group 50"/>
          <p:cNvGrpSpPr>
            <a:grpSpLocks/>
          </p:cNvGrpSpPr>
          <p:nvPr/>
        </p:nvGrpSpPr>
        <p:grpSpPr bwMode="auto">
          <a:xfrm>
            <a:off x="4760911" y="2667000"/>
            <a:ext cx="4383088" cy="1276351"/>
            <a:chOff x="2983" y="1872"/>
            <a:chExt cx="2761" cy="804"/>
          </a:xfrm>
        </p:grpSpPr>
        <p:sp>
          <p:nvSpPr>
            <p:cNvPr id="20528" name="Text Box 48"/>
            <p:cNvSpPr txBox="1">
              <a:spLocks noChangeArrowheads="1"/>
            </p:cNvSpPr>
            <p:nvPr/>
          </p:nvSpPr>
          <p:spPr bwMode="auto">
            <a:xfrm>
              <a:off x="2983" y="1920"/>
              <a:ext cx="2023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dirty="0">
                  <a:solidFill>
                    <a:srgbClr val="FF3300"/>
                  </a:solidFill>
                </a:rPr>
                <a:t>Courant électrique</a:t>
              </a:r>
            </a:p>
            <a:p>
              <a:pPr algn="ctr"/>
              <a:r>
                <a:rPr lang="fr-FR" dirty="0"/>
                <a:t>(</a:t>
              </a:r>
              <a:r>
                <a:rPr lang="fr-FR" dirty="0" smtClean="0"/>
                <a:t>petites particules de </a:t>
              </a:r>
              <a:r>
                <a:rPr lang="fr-FR" dirty="0"/>
                <a:t>matière </a:t>
              </a:r>
            </a:p>
            <a:p>
              <a:pPr algn="ctr"/>
              <a:r>
                <a:rPr lang="fr-FR" dirty="0"/>
                <a:t>qui circulent dans </a:t>
              </a:r>
              <a:r>
                <a:rPr lang="fr-FR" dirty="0" smtClean="0"/>
                <a:t>les </a:t>
              </a:r>
            </a:p>
            <a:p>
              <a:pPr algn="ctr"/>
              <a:r>
                <a:rPr lang="fr-FR" dirty="0"/>
                <a:t>m</a:t>
              </a:r>
              <a:r>
                <a:rPr lang="fr-FR" dirty="0" smtClean="0"/>
                <a:t>atériaux conducteurs)</a:t>
              </a:r>
              <a:endParaRPr lang="fr-FR" dirty="0"/>
            </a:p>
          </p:txBody>
        </p:sp>
        <p:pic>
          <p:nvPicPr>
            <p:cNvPr id="20529" name="Picture 49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44" y="1872"/>
              <a:ext cx="800" cy="522"/>
            </a:xfrm>
            <a:prstGeom prst="rect">
              <a:avLst/>
            </a:prstGeom>
            <a:noFill/>
          </p:spPr>
        </p:pic>
      </p:grpSp>
      <p:grpSp>
        <p:nvGrpSpPr>
          <p:cNvPr id="20547" name="Group 67"/>
          <p:cNvGrpSpPr>
            <a:grpSpLocks/>
          </p:cNvGrpSpPr>
          <p:nvPr/>
        </p:nvGrpSpPr>
        <p:grpSpPr bwMode="auto">
          <a:xfrm>
            <a:off x="228600" y="4724400"/>
            <a:ext cx="4143379" cy="1704976"/>
            <a:chOff x="96" y="3313"/>
            <a:chExt cx="2610" cy="1074"/>
          </a:xfrm>
        </p:grpSpPr>
        <p:grpSp>
          <p:nvGrpSpPr>
            <p:cNvPr id="20539" name="Group 59"/>
            <p:cNvGrpSpPr>
              <a:grpSpLocks/>
            </p:cNvGrpSpPr>
            <p:nvPr/>
          </p:nvGrpSpPr>
          <p:grpSpPr bwMode="auto">
            <a:xfrm>
              <a:off x="96" y="3313"/>
              <a:ext cx="768" cy="816"/>
              <a:chOff x="3648" y="1296"/>
              <a:chExt cx="1954" cy="1968"/>
            </a:xfrm>
          </p:grpSpPr>
          <p:sp>
            <p:nvSpPr>
              <p:cNvPr id="20540" name="Rectangle 60"/>
              <p:cNvSpPr>
                <a:spLocks noChangeArrowheads="1"/>
              </p:cNvSpPr>
              <p:nvPr/>
            </p:nvSpPr>
            <p:spPr bwMode="auto">
              <a:xfrm>
                <a:off x="3648" y="2256"/>
                <a:ext cx="1920" cy="48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41" name="Rectangle 61"/>
              <p:cNvSpPr>
                <a:spLocks noChangeArrowheads="1"/>
              </p:cNvSpPr>
              <p:nvPr/>
            </p:nvSpPr>
            <p:spPr bwMode="auto">
              <a:xfrm rot="5400000">
                <a:off x="3672" y="2280"/>
                <a:ext cx="1920" cy="48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42" name="Rectangle 62"/>
              <p:cNvSpPr>
                <a:spLocks noChangeArrowheads="1"/>
              </p:cNvSpPr>
              <p:nvPr/>
            </p:nvSpPr>
            <p:spPr bwMode="auto">
              <a:xfrm>
                <a:off x="3648" y="2256"/>
                <a:ext cx="1920" cy="48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43" name="Rectangle 63"/>
              <p:cNvSpPr>
                <a:spLocks noChangeArrowheads="1"/>
              </p:cNvSpPr>
              <p:nvPr/>
            </p:nvSpPr>
            <p:spPr bwMode="auto">
              <a:xfrm rot="5400000">
                <a:off x="3672" y="2280"/>
                <a:ext cx="1920" cy="48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44" name="Rectangle 64"/>
              <p:cNvSpPr>
                <a:spLocks noChangeArrowheads="1"/>
              </p:cNvSpPr>
              <p:nvPr/>
            </p:nvSpPr>
            <p:spPr bwMode="auto">
              <a:xfrm rot="2722799">
                <a:off x="3658" y="2232"/>
                <a:ext cx="1920" cy="48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0545" name="Rectangle 65"/>
              <p:cNvSpPr>
                <a:spLocks noChangeArrowheads="1"/>
              </p:cNvSpPr>
              <p:nvPr/>
            </p:nvSpPr>
            <p:spPr bwMode="auto">
              <a:xfrm rot="8204142">
                <a:off x="3682" y="2256"/>
                <a:ext cx="1920" cy="48"/>
              </a:xfrm>
              <a:prstGeom prst="rect">
                <a:avLst/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20546" name="Text Box 66"/>
            <p:cNvSpPr txBox="1">
              <a:spLocks noChangeArrowheads="1"/>
            </p:cNvSpPr>
            <p:nvPr/>
          </p:nvSpPr>
          <p:spPr bwMode="auto">
            <a:xfrm>
              <a:off x="950" y="3456"/>
              <a:ext cx="1756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dirty="0">
                  <a:solidFill>
                    <a:srgbClr val="33CC33"/>
                  </a:solidFill>
                </a:rPr>
                <a:t>Moulin </a:t>
              </a:r>
            </a:p>
            <a:p>
              <a:r>
                <a:rPr lang="fr-FR" dirty="0">
                  <a:solidFill>
                    <a:srgbClr val="33CC33"/>
                  </a:solidFill>
                </a:rPr>
                <a:t>dans la nature</a:t>
              </a:r>
            </a:p>
            <a:p>
              <a:r>
                <a:rPr lang="fr-FR" dirty="0"/>
                <a:t>(résiste au courant </a:t>
              </a:r>
              <a:r>
                <a:rPr lang="fr-FR" dirty="0" smtClean="0"/>
                <a:t>d’eau </a:t>
              </a:r>
            </a:p>
            <a:p>
              <a:r>
                <a:rPr lang="fr-FR" dirty="0" smtClean="0"/>
                <a:t>et convertit l’énergie liée</a:t>
              </a:r>
            </a:p>
            <a:p>
              <a:r>
                <a:rPr lang="fr-FR" dirty="0"/>
                <a:t>a</a:t>
              </a:r>
              <a:r>
                <a:rPr lang="fr-FR" dirty="0" smtClean="0"/>
                <a:t>u mouvement de l’eau)</a:t>
              </a:r>
              <a:endParaRPr lang="fr-FR" dirty="0"/>
            </a:p>
          </p:txBody>
        </p:sp>
      </p:grpSp>
      <p:grpSp>
        <p:nvGrpSpPr>
          <p:cNvPr id="20552" name="Group 72"/>
          <p:cNvGrpSpPr>
            <a:grpSpLocks/>
          </p:cNvGrpSpPr>
          <p:nvPr/>
        </p:nvGrpSpPr>
        <p:grpSpPr bwMode="auto">
          <a:xfrm>
            <a:off x="4619625" y="4572000"/>
            <a:ext cx="4246563" cy="1524000"/>
            <a:chOff x="2946" y="3120"/>
            <a:chExt cx="2675" cy="960"/>
          </a:xfrm>
        </p:grpSpPr>
        <p:sp>
          <p:nvSpPr>
            <p:cNvPr id="20550" name="Text Box 70"/>
            <p:cNvSpPr txBox="1">
              <a:spLocks noChangeArrowheads="1"/>
            </p:cNvSpPr>
            <p:nvPr/>
          </p:nvSpPr>
          <p:spPr bwMode="auto">
            <a:xfrm>
              <a:off x="2946" y="3336"/>
              <a:ext cx="2152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dirty="0" smtClean="0">
                  <a:solidFill>
                    <a:srgbClr val="33CC33"/>
                  </a:solidFill>
                </a:rPr>
                <a:t>Dipôle récepteur</a:t>
              </a:r>
              <a:endParaRPr lang="fr-FR" dirty="0">
                <a:solidFill>
                  <a:srgbClr val="33CC33"/>
                </a:solidFill>
              </a:endParaRPr>
            </a:p>
            <a:p>
              <a:pPr algn="ctr"/>
              <a:r>
                <a:rPr lang="fr-FR" dirty="0"/>
                <a:t>(résiste au courant </a:t>
              </a:r>
              <a:r>
                <a:rPr lang="fr-FR" dirty="0" smtClean="0"/>
                <a:t>électrique et</a:t>
              </a:r>
            </a:p>
            <a:p>
              <a:pPr algn="ctr"/>
              <a:r>
                <a:rPr lang="fr-FR" dirty="0"/>
                <a:t>c</a:t>
              </a:r>
              <a:r>
                <a:rPr lang="fr-FR" dirty="0" smtClean="0"/>
                <a:t>onvertit l’énergie électrique)</a:t>
              </a:r>
              <a:endParaRPr lang="fr-FR" dirty="0"/>
            </a:p>
          </p:txBody>
        </p:sp>
        <p:pic>
          <p:nvPicPr>
            <p:cNvPr id="20551" name="Picture 7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36" y="3120"/>
              <a:ext cx="485" cy="960"/>
            </a:xfrm>
            <a:prstGeom prst="rect">
              <a:avLst/>
            </a:prstGeom>
            <a:noFill/>
          </p:spPr>
        </p:pic>
      </p:grpSp>
      <p:grpSp>
        <p:nvGrpSpPr>
          <p:cNvPr id="20557" name="Group 77"/>
          <p:cNvGrpSpPr>
            <a:grpSpLocks/>
          </p:cNvGrpSpPr>
          <p:nvPr/>
        </p:nvGrpSpPr>
        <p:grpSpPr bwMode="auto">
          <a:xfrm>
            <a:off x="4810121" y="228600"/>
            <a:ext cx="4257671" cy="1600200"/>
            <a:chOff x="3078" y="144"/>
            <a:chExt cx="2682" cy="1008"/>
          </a:xfrm>
        </p:grpSpPr>
        <p:pic>
          <p:nvPicPr>
            <p:cNvPr id="20555" name="Picture 7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47" y="144"/>
              <a:ext cx="413" cy="1008"/>
            </a:xfrm>
            <a:prstGeom prst="rect">
              <a:avLst/>
            </a:prstGeom>
            <a:noFill/>
          </p:spPr>
        </p:pic>
        <p:sp>
          <p:nvSpPr>
            <p:cNvPr id="20556" name="Text Box 76"/>
            <p:cNvSpPr txBox="1">
              <a:spLocks noChangeArrowheads="1"/>
            </p:cNvSpPr>
            <p:nvPr/>
          </p:nvSpPr>
          <p:spPr bwMode="auto">
            <a:xfrm>
              <a:off x="3078" y="480"/>
              <a:ext cx="2117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dirty="0">
                  <a:solidFill>
                    <a:srgbClr val="0066FF"/>
                  </a:solidFill>
                </a:rPr>
                <a:t>Différence de niveau </a:t>
              </a:r>
              <a:r>
                <a:rPr lang="fr-FR" dirty="0" smtClean="0">
                  <a:solidFill>
                    <a:srgbClr val="0066FF"/>
                  </a:solidFill>
                </a:rPr>
                <a:t>électrique</a:t>
              </a:r>
            </a:p>
            <a:p>
              <a:pPr algn="ctr"/>
              <a:r>
                <a:rPr lang="fr-FR" dirty="0" smtClean="0">
                  <a:solidFill>
                    <a:srgbClr val="0066FF"/>
                  </a:solidFill>
                </a:rPr>
                <a:t>=tension électrique</a:t>
              </a:r>
              <a:endParaRPr lang="fr-FR" dirty="0">
                <a:solidFill>
                  <a:srgbClr val="0066FF"/>
                </a:solidFill>
              </a:endParaRPr>
            </a:p>
            <a:p>
              <a:pPr algn="ctr"/>
              <a:r>
                <a:rPr lang="fr-FR" dirty="0" smtClean="0"/>
                <a:t>Obtenue grâce au générateur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0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9" grpId="0" animBg="1"/>
      <p:bldP spid="20493" grpId="0" animBg="1"/>
      <p:bldP spid="205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66800" y="1600200"/>
            <a:ext cx="67818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 smtClean="0"/>
              <a:t>NOTATION:</a:t>
            </a:r>
          </a:p>
          <a:p>
            <a:endParaRPr lang="fr-FR" sz="2000" dirty="0" smtClean="0"/>
          </a:p>
          <a:p>
            <a:r>
              <a:rPr lang="fr-FR" sz="2000" dirty="0" smtClean="0">
                <a:solidFill>
                  <a:srgbClr val="7030A0"/>
                </a:solidFill>
              </a:rPr>
              <a:t>La </a:t>
            </a:r>
            <a:r>
              <a:rPr lang="fr-FR" sz="2000" dirty="0" smtClean="0">
                <a:solidFill>
                  <a:srgbClr val="7030A0"/>
                </a:solidFill>
              </a:rPr>
              <a:t>tension électrique se note U souvent accompagné d’une information (Lettre, chiffre, nom) écrite en indice (en bas à droite</a:t>
            </a:r>
            <a:r>
              <a:rPr lang="fr-FR" sz="2000" dirty="0" smtClean="0">
                <a:solidFill>
                  <a:srgbClr val="7030A0"/>
                </a:solidFill>
              </a:rPr>
              <a:t>)</a:t>
            </a:r>
          </a:p>
          <a:p>
            <a:endParaRPr lang="fr-FR" sz="2000" dirty="0" smtClean="0"/>
          </a:p>
          <a:p>
            <a:r>
              <a:rPr lang="fr-FR" sz="2000" i="1" u="sng" dirty="0" smtClean="0">
                <a:solidFill>
                  <a:srgbClr val="0066FF"/>
                </a:solidFill>
              </a:rPr>
              <a:t>Exemple </a:t>
            </a:r>
            <a:r>
              <a:rPr lang="fr-FR" sz="2000" dirty="0" smtClean="0">
                <a:solidFill>
                  <a:srgbClr val="0066FF"/>
                </a:solidFill>
              </a:rPr>
              <a:t>: U </a:t>
            </a:r>
            <a:r>
              <a:rPr lang="fr-FR" sz="2000" baseline="-25000" dirty="0" smtClean="0">
                <a:solidFill>
                  <a:srgbClr val="0066FF"/>
                </a:solidFill>
              </a:rPr>
              <a:t>pile </a:t>
            </a:r>
            <a:r>
              <a:rPr lang="fr-FR" sz="2000" dirty="0" smtClean="0">
                <a:solidFill>
                  <a:srgbClr val="0066FF"/>
                </a:solidFill>
              </a:rPr>
              <a:t>; U</a:t>
            </a:r>
            <a:r>
              <a:rPr lang="fr-FR" sz="2000" baseline="-25000" dirty="0" smtClean="0">
                <a:solidFill>
                  <a:srgbClr val="0066FF"/>
                </a:solidFill>
              </a:rPr>
              <a:t>L </a:t>
            </a:r>
            <a:r>
              <a:rPr lang="fr-FR" sz="2000" dirty="0" smtClean="0">
                <a:solidFill>
                  <a:srgbClr val="0066FF"/>
                </a:solidFill>
              </a:rPr>
              <a:t>; U</a:t>
            </a:r>
            <a:r>
              <a:rPr lang="fr-FR" sz="2000" baseline="-25000" dirty="0" smtClean="0">
                <a:solidFill>
                  <a:srgbClr val="0066FF"/>
                </a:solidFill>
              </a:rPr>
              <a:t>1</a:t>
            </a:r>
            <a:endParaRPr lang="fr-FR" sz="2000" dirty="0" smtClean="0">
              <a:solidFill>
                <a:srgbClr val="0066FF"/>
              </a:solidFill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476</Words>
  <Application>Microsoft Office PowerPoint</Application>
  <PresentationFormat>Affichage à l'écran (4:3)</PresentationFormat>
  <Paragraphs>144</Paragraphs>
  <Slides>16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Modèle par défaut</vt:lpstr>
      <vt:lpstr>Pour comprendre l’électricité:…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Florent Picard</dc:creator>
  <cp:lastModifiedBy>vincent</cp:lastModifiedBy>
  <cp:revision>26</cp:revision>
  <cp:lastPrinted>1601-01-01T00:00:00Z</cp:lastPrinted>
  <dcterms:created xsi:type="dcterms:W3CDTF">2010-09-05T13:52:13Z</dcterms:created>
  <dcterms:modified xsi:type="dcterms:W3CDTF">2020-03-11T08:26:34Z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